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2" r:id="rId2"/>
  </p:sldMasterIdLst>
  <p:notesMasterIdLst>
    <p:notesMasterId r:id="rId89"/>
  </p:notesMasterIdLst>
  <p:handoutMasterIdLst>
    <p:handoutMasterId r:id="rId90"/>
  </p:handoutMasterIdLst>
  <p:sldIdLst>
    <p:sldId id="256" r:id="rId3"/>
    <p:sldId id="275" r:id="rId4"/>
    <p:sldId id="352" r:id="rId5"/>
    <p:sldId id="353" r:id="rId6"/>
    <p:sldId id="372" r:id="rId7"/>
    <p:sldId id="379" r:id="rId8"/>
    <p:sldId id="291" r:id="rId9"/>
    <p:sldId id="385" r:id="rId10"/>
    <p:sldId id="277" r:id="rId11"/>
    <p:sldId id="288" r:id="rId12"/>
    <p:sldId id="318" r:id="rId13"/>
    <p:sldId id="298" r:id="rId14"/>
    <p:sldId id="300" r:id="rId15"/>
    <p:sldId id="374" r:id="rId16"/>
    <p:sldId id="373" r:id="rId17"/>
    <p:sldId id="306" r:id="rId18"/>
    <p:sldId id="305" r:id="rId19"/>
    <p:sldId id="313" r:id="rId20"/>
    <p:sldId id="338" r:id="rId21"/>
    <p:sldId id="368" r:id="rId22"/>
    <p:sldId id="337" r:id="rId23"/>
    <p:sldId id="336" r:id="rId24"/>
    <p:sldId id="369" r:id="rId25"/>
    <p:sldId id="370" r:id="rId26"/>
    <p:sldId id="304" r:id="rId27"/>
    <p:sldId id="308" r:id="rId28"/>
    <p:sldId id="375" r:id="rId29"/>
    <p:sldId id="332" r:id="rId30"/>
    <p:sldId id="278" r:id="rId31"/>
    <p:sldId id="302" r:id="rId32"/>
    <p:sldId id="376" r:id="rId33"/>
    <p:sldId id="279" r:id="rId34"/>
    <p:sldId id="295" r:id="rId35"/>
    <p:sldId id="289" r:id="rId36"/>
    <p:sldId id="285" r:id="rId37"/>
    <p:sldId id="312" r:id="rId38"/>
    <p:sldId id="282" r:id="rId39"/>
    <p:sldId id="341" r:id="rId40"/>
    <p:sldId id="311" r:id="rId41"/>
    <p:sldId id="280" r:id="rId42"/>
    <p:sldId id="355" r:id="rId43"/>
    <p:sldId id="287" r:id="rId44"/>
    <p:sldId id="377" r:id="rId45"/>
    <p:sldId id="299" r:id="rId46"/>
    <p:sldId id="310" r:id="rId47"/>
    <p:sldId id="367" r:id="rId48"/>
    <p:sldId id="366" r:id="rId49"/>
    <p:sldId id="281" r:id="rId50"/>
    <p:sldId id="315" r:id="rId51"/>
    <p:sldId id="314" r:id="rId52"/>
    <p:sldId id="316" r:id="rId53"/>
    <p:sldId id="378" r:id="rId54"/>
    <p:sldId id="325" r:id="rId55"/>
    <p:sldId id="319" r:id="rId56"/>
    <p:sldId id="326" r:id="rId57"/>
    <p:sldId id="322" r:id="rId58"/>
    <p:sldId id="320" r:id="rId59"/>
    <p:sldId id="323" r:id="rId60"/>
    <p:sldId id="321" r:id="rId61"/>
    <p:sldId id="324" r:id="rId62"/>
    <p:sldId id="331" r:id="rId63"/>
    <p:sldId id="333" r:id="rId64"/>
    <p:sldId id="334" r:id="rId65"/>
    <p:sldId id="33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07" r:id="rId77"/>
    <p:sldId id="327" r:id="rId78"/>
    <p:sldId id="283" r:id="rId79"/>
    <p:sldId id="284" r:id="rId80"/>
    <p:sldId id="380" r:id="rId81"/>
    <p:sldId id="381" r:id="rId82"/>
    <p:sldId id="384" r:id="rId83"/>
    <p:sldId id="382" r:id="rId84"/>
    <p:sldId id="383" r:id="rId85"/>
    <p:sldId id="330" r:id="rId86"/>
    <p:sldId id="339" r:id="rId87"/>
    <p:sldId id="340" r:id="rId88"/>
  </p:sldIdLst>
  <p:sldSz cx="12188825" cy="6858000"/>
  <p:notesSz cx="6858000" cy="9144000"/>
  <p:custDataLst>
    <p:tags r:id="rId9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D50D9E-C494-45B9-A2CF-5EDD9A788C43}">
          <p14:sldIdLst>
            <p14:sldId id="256"/>
            <p14:sldId id="275"/>
            <p14:sldId id="352"/>
            <p14:sldId id="353"/>
            <p14:sldId id="372"/>
            <p14:sldId id="379"/>
            <p14:sldId id="291"/>
            <p14:sldId id="385"/>
            <p14:sldId id="277"/>
            <p14:sldId id="288"/>
          </p14:sldIdLst>
        </p14:section>
        <p14:section name="Type gestionnaire" id="{18EB585B-080C-4084-9350-E2D100BBBE6E}">
          <p14:sldIdLst>
            <p14:sldId id="318"/>
          </p14:sldIdLst>
        </p14:section>
        <p14:section name="Configuration" id="{3900E71D-77BF-48F8-B999-1F845BDE932C}">
          <p14:sldIdLst>
            <p14:sldId id="298"/>
          </p14:sldIdLst>
        </p14:section>
        <p14:section name="Définition" id="{469998EF-0A34-45E5-868E-A95AA89ABB78}">
          <p14:sldIdLst>
            <p14:sldId id="300"/>
          </p14:sldIdLst>
        </p14:section>
        <p14:section name="Initialisation" id="{D0739EA3-CF2E-412C-B73F-D8DFC1863D95}">
          <p14:sldIdLst>
            <p14:sldId id="374"/>
            <p14:sldId id="373"/>
            <p14:sldId id="306"/>
            <p14:sldId id="305"/>
            <p14:sldId id="313"/>
            <p14:sldId id="338"/>
            <p14:sldId id="368"/>
            <p14:sldId id="337"/>
            <p14:sldId id="336"/>
            <p14:sldId id="369"/>
            <p14:sldId id="370"/>
          </p14:sldIdLst>
        </p14:section>
        <p14:section name="Ajouter - retirer - fichiers" id="{5E55D47C-E701-48AE-92A6-BC142EE351A5}">
          <p14:sldIdLst>
            <p14:sldId id="304"/>
            <p14:sldId id="308"/>
            <p14:sldId id="375"/>
            <p14:sldId id="332"/>
          </p14:sldIdLst>
        </p14:section>
        <p14:section name="Changements" id="{82627307-07B5-45CE-B18E-A0F6D0689A96}">
          <p14:sldIdLst>
            <p14:sldId id="278"/>
            <p14:sldId id="302"/>
          </p14:sldIdLst>
        </p14:section>
        <p14:section name="Soumettre" id="{E0966AE1-7F6D-4F63-8DAA-51758E1B3161}">
          <p14:sldIdLst>
            <p14:sldId id="376"/>
            <p14:sldId id="279"/>
            <p14:sldId id="295"/>
            <p14:sldId id="289"/>
          </p14:sldIdLst>
        </p14:section>
        <p14:section name="Historique" id="{EF0844E1-772C-4787-BA62-F81CBEC68778}">
          <p14:sldIdLst>
            <p14:sldId id="285"/>
            <p14:sldId id="312"/>
            <p14:sldId id="282"/>
            <p14:sldId id="341"/>
          </p14:sldIdLst>
        </p14:section>
        <p14:section name="Annuler" id="{26DADD10-73E2-48FF-8AA8-82F44FAAD813}">
          <p14:sldIdLst>
            <p14:sldId id="311"/>
            <p14:sldId id="280"/>
            <p14:sldId id="355"/>
          </p14:sldIdLst>
        </p14:section>
        <p14:section name="Obtenir" id="{DB233FB8-42B6-4431-A9F2-480DC7F66CFB}">
          <p14:sldIdLst>
            <p14:sldId id="287"/>
            <p14:sldId id="377"/>
            <p14:sldId id="299"/>
            <p14:sldId id="310"/>
            <p14:sldId id="367"/>
            <p14:sldId id="366"/>
          </p14:sldIdLst>
        </p14:section>
        <p14:section name="Conflits" id="{764FCE50-DCF8-4E8E-81D7-2F2A5AC2524A}">
          <p14:sldIdLst>
            <p14:sldId id="281"/>
            <p14:sldId id="315"/>
            <p14:sldId id="314"/>
            <p14:sldId id="316"/>
          </p14:sldIdLst>
        </p14:section>
        <p14:section name="Réserver un fichier" id="{FD6F9320-A69B-4DF8-B434-81D0E11E913B}">
          <p14:sldIdLst>
            <p14:sldId id="378"/>
            <p14:sldId id="325"/>
          </p14:sldIdLst>
        </p14:section>
        <p14:section name="Shelve" id="{5721F3C5-A1B1-49B9-9D02-DC466E74F9B0}">
          <p14:sldIdLst>
            <p14:sldId id="319"/>
            <p14:sldId id="326"/>
          </p14:sldIdLst>
        </p14:section>
        <p14:section name="Branche" id="{A60973F7-1668-40CB-8CC1-E5BE5D232C2A}">
          <p14:sldIdLst>
            <p14:sldId id="322"/>
            <p14:sldId id="320"/>
            <p14:sldId id="323"/>
            <p14:sldId id="321"/>
            <p14:sldId id="324"/>
            <p14:sldId id="331"/>
          </p14:sldIdLst>
        </p14:section>
        <p14:section name="Autre" id="{6C3F1979-2B0A-4B23-B447-05BF3E0FE082}">
          <p14:sldIdLst>
            <p14:sldId id="333"/>
            <p14:sldId id="334"/>
            <p14:sldId id="335"/>
          </p14:sldIdLst>
        </p14:section>
        <p14:section name="GitHub - GitLab" id="{4D40B9F7-3F5E-4C2D-9292-F85CD1D7FA3C}">
          <p14:sldIdLst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Details" id="{5EBD48AD-5ABD-4429-B436-6E789B3892CA}">
          <p14:sldIdLst>
            <p14:sldId id="307"/>
            <p14:sldId id="327"/>
          </p14:sldIdLst>
        </p14:section>
        <p14:section name="Pratiques" id="{E522AA3F-0DCD-4C80-93DE-7D0BCDD80863}">
          <p14:sldIdLst>
            <p14:sldId id="283"/>
          </p14:sldIdLst>
        </p14:section>
        <p14:section name="Expérience" id="{FEBEC196-B425-496C-9D94-572E3AD8FC15}">
          <p14:sldIdLst>
            <p14:sldId id="284"/>
            <p14:sldId id="380"/>
            <p14:sldId id="381"/>
            <p14:sldId id="384"/>
            <p14:sldId id="382"/>
            <p14:sldId id="383"/>
          </p14:sldIdLst>
        </p14:section>
        <p14:section name="Source" id="{3D802B45-2ACF-494A-B99E-CE1787D4B8FE}">
          <p14:sldIdLst>
            <p14:sldId id="330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8475" autoAdjust="0"/>
  </p:normalViewPr>
  <p:slideViewPr>
    <p:cSldViewPr>
      <p:cViewPr varScale="1">
        <p:scale>
          <a:sx n="76" d="100"/>
          <a:sy n="76" d="100"/>
        </p:scale>
        <p:origin x="126" y="29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tags" Target="tags/tag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38E1F-D0D9-46ED-B5A2-DE4ED2731C8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CE5F4C91-14B2-4737-8A71-7D7280226306}">
      <dgm:prSet/>
      <dgm:spPr/>
      <dgm:t>
        <a:bodyPr/>
        <a:lstStyle/>
        <a:p>
          <a:r>
            <a:rPr lang="fr-CA" dirty="0"/>
            <a:t>A</a:t>
          </a:r>
        </a:p>
      </dgm:t>
    </dgm:pt>
    <dgm:pt modelId="{AAA4F695-76E2-4291-B27B-3D2B7B367637}" type="parTrans" cxnId="{8093B187-41B1-4D37-8924-73762C9DFED9}">
      <dgm:prSet/>
      <dgm:spPr/>
      <dgm:t>
        <a:bodyPr/>
        <a:lstStyle/>
        <a:p>
          <a:endParaRPr lang="fr-CA"/>
        </a:p>
      </dgm:t>
    </dgm:pt>
    <dgm:pt modelId="{7C7CE740-35C6-40CE-9AF7-15FE49A8A309}" type="sibTrans" cxnId="{8093B187-41B1-4D37-8924-73762C9DFED9}">
      <dgm:prSet/>
      <dgm:spPr/>
      <dgm:t>
        <a:bodyPr/>
        <a:lstStyle/>
        <a:p>
          <a:endParaRPr lang="fr-CA"/>
        </a:p>
      </dgm:t>
    </dgm:pt>
    <dgm:pt modelId="{8BB8BF3E-8DAF-449F-AC60-8312EC61827C}">
      <dgm:prSet/>
      <dgm:spPr/>
      <dgm:t>
        <a:bodyPr/>
        <a:lstStyle/>
        <a:p>
          <a:r>
            <a:rPr lang="fr-CA" dirty="0"/>
            <a:t>C</a:t>
          </a:r>
        </a:p>
      </dgm:t>
    </dgm:pt>
    <dgm:pt modelId="{D5E0F4D5-F257-4ED3-8185-21C2213C7FC9}" type="parTrans" cxnId="{476B2032-0E69-4512-9048-905C290CF16C}">
      <dgm:prSet/>
      <dgm:spPr/>
      <dgm:t>
        <a:bodyPr/>
        <a:lstStyle/>
        <a:p>
          <a:endParaRPr lang="fr-CA"/>
        </a:p>
      </dgm:t>
    </dgm:pt>
    <dgm:pt modelId="{2932A261-4C84-414D-AA33-47DD54191DCC}" type="sibTrans" cxnId="{476B2032-0E69-4512-9048-905C290CF16C}">
      <dgm:prSet/>
      <dgm:spPr/>
      <dgm:t>
        <a:bodyPr/>
        <a:lstStyle/>
        <a:p>
          <a:endParaRPr lang="fr-CA"/>
        </a:p>
      </dgm:t>
    </dgm:pt>
    <dgm:pt modelId="{BA2B31D8-9BA2-41DA-8B15-BBD492582B84}">
      <dgm:prSet/>
      <dgm:spPr/>
      <dgm:t>
        <a:bodyPr/>
        <a:lstStyle/>
        <a:p>
          <a:r>
            <a:rPr lang="fr-CA" dirty="0"/>
            <a:t>B</a:t>
          </a:r>
        </a:p>
      </dgm:t>
    </dgm:pt>
    <dgm:pt modelId="{542061B1-1337-446D-BE66-ED11D9728838}" type="parTrans" cxnId="{6A242BC8-7641-4D36-94E9-F2AA793F85EE}">
      <dgm:prSet/>
      <dgm:spPr/>
      <dgm:t>
        <a:bodyPr/>
        <a:lstStyle/>
        <a:p>
          <a:endParaRPr lang="fr-CA"/>
        </a:p>
      </dgm:t>
    </dgm:pt>
    <dgm:pt modelId="{CE0EB87C-A3BC-4ECD-850C-8E097F9180CA}" type="sibTrans" cxnId="{6A242BC8-7641-4D36-94E9-F2AA793F85EE}">
      <dgm:prSet/>
      <dgm:spPr/>
      <dgm:t>
        <a:bodyPr/>
        <a:lstStyle/>
        <a:p>
          <a:endParaRPr lang="fr-CA"/>
        </a:p>
      </dgm:t>
    </dgm:pt>
    <dgm:pt modelId="{D92E6A1D-DA4A-4340-A16C-CB8D21E1BA01}">
      <dgm:prSet/>
      <dgm:spPr/>
      <dgm:t>
        <a:bodyPr/>
        <a:lstStyle/>
        <a:p>
          <a:r>
            <a:rPr lang="fr-CA" dirty="0"/>
            <a:t>Nouveau</a:t>
          </a:r>
        </a:p>
      </dgm:t>
    </dgm:pt>
    <dgm:pt modelId="{7F72A69B-5379-4D3B-A7CD-73951BB77E92}" type="parTrans" cxnId="{22955DA0-BDAB-4479-928E-6077A9FB4C26}">
      <dgm:prSet/>
      <dgm:spPr/>
      <dgm:t>
        <a:bodyPr/>
        <a:lstStyle/>
        <a:p>
          <a:endParaRPr lang="fr-CA"/>
        </a:p>
      </dgm:t>
    </dgm:pt>
    <dgm:pt modelId="{BFD8B376-8625-4C9C-9C8B-1AF23C43DDF0}" type="sibTrans" cxnId="{22955DA0-BDAB-4479-928E-6077A9FB4C26}">
      <dgm:prSet/>
      <dgm:spPr/>
      <dgm:t>
        <a:bodyPr/>
        <a:lstStyle/>
        <a:p>
          <a:endParaRPr lang="fr-CA"/>
        </a:p>
      </dgm:t>
    </dgm:pt>
    <dgm:pt modelId="{6268F18F-228B-4435-BE5D-6F1617027740}">
      <dgm:prSet/>
      <dgm:spPr/>
      <dgm:t>
        <a:bodyPr/>
        <a:lstStyle/>
        <a:p>
          <a:r>
            <a:rPr lang="fr-CA" dirty="0"/>
            <a:t>D</a:t>
          </a:r>
        </a:p>
      </dgm:t>
    </dgm:pt>
    <dgm:pt modelId="{8CC60AA3-0822-403F-8E82-C58FA6751271}" type="parTrans" cxnId="{8E6E4E41-7210-4D5A-B92E-C1995FC529AC}">
      <dgm:prSet/>
      <dgm:spPr/>
      <dgm:t>
        <a:bodyPr/>
        <a:lstStyle/>
        <a:p>
          <a:endParaRPr lang="fr-CA"/>
        </a:p>
      </dgm:t>
    </dgm:pt>
    <dgm:pt modelId="{C9DE7512-B378-408D-AF6D-5D28646B73C6}" type="sibTrans" cxnId="{8E6E4E41-7210-4D5A-B92E-C1995FC529AC}">
      <dgm:prSet/>
      <dgm:spPr/>
      <dgm:t>
        <a:bodyPr/>
        <a:lstStyle/>
        <a:p>
          <a:endParaRPr lang="fr-CA"/>
        </a:p>
      </dgm:t>
    </dgm:pt>
    <dgm:pt modelId="{3C6E5C15-57F7-4720-B57F-FCDB2EA70750}">
      <dgm:prSet/>
      <dgm:spPr/>
      <dgm:t>
        <a:bodyPr/>
        <a:lstStyle/>
        <a:p>
          <a:r>
            <a:rPr lang="fr-CA" dirty="0"/>
            <a:t>E</a:t>
          </a:r>
        </a:p>
      </dgm:t>
    </dgm:pt>
    <dgm:pt modelId="{9C5689A0-CE06-4A25-8291-832836CCC490}" type="parTrans" cxnId="{2BFD3296-834A-4F5B-AD5D-04252018B9F2}">
      <dgm:prSet/>
      <dgm:spPr/>
      <dgm:t>
        <a:bodyPr/>
        <a:lstStyle/>
        <a:p>
          <a:endParaRPr lang="fr-CA"/>
        </a:p>
      </dgm:t>
    </dgm:pt>
    <dgm:pt modelId="{473F38AA-CEBA-47CA-8B0B-082451DBD54A}" type="sibTrans" cxnId="{2BFD3296-834A-4F5B-AD5D-04252018B9F2}">
      <dgm:prSet/>
      <dgm:spPr/>
      <dgm:t>
        <a:bodyPr/>
        <a:lstStyle/>
        <a:p>
          <a:endParaRPr lang="fr-CA"/>
        </a:p>
      </dgm:t>
    </dgm:pt>
    <dgm:pt modelId="{FAAAFB98-B77B-4502-9111-54352558929B}" type="pres">
      <dgm:prSet presAssocID="{31138E1F-D0D9-46ED-B5A2-DE4ED2731C8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CA"/>
        </a:p>
      </dgm:t>
    </dgm:pt>
    <dgm:pt modelId="{409BC202-4E3C-4CD0-B2B6-3A0878B19411}" type="pres">
      <dgm:prSet presAssocID="{CE5F4C91-14B2-4737-8A71-7D7280226306}" presName="root1" presStyleCnt="0"/>
      <dgm:spPr/>
    </dgm:pt>
    <dgm:pt modelId="{DED0B5BE-E82E-4E0E-ABB2-24518EB5E04B}" type="pres">
      <dgm:prSet presAssocID="{CE5F4C91-14B2-4737-8A71-7D728022630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CA"/>
        </a:p>
      </dgm:t>
    </dgm:pt>
    <dgm:pt modelId="{06338A4C-1F10-4AF2-99C6-1912A829A489}" type="pres">
      <dgm:prSet presAssocID="{CE5F4C91-14B2-4737-8A71-7D7280226306}" presName="level2hierChild" presStyleCnt="0"/>
      <dgm:spPr/>
    </dgm:pt>
    <dgm:pt modelId="{71C2E4AA-59A3-45DD-AB1B-3D5A6C3D16FA}" type="pres">
      <dgm:prSet presAssocID="{542061B1-1337-446D-BE66-ED11D9728838}" presName="conn2-1" presStyleLbl="parChTrans1D2" presStyleIdx="0" presStyleCnt="1"/>
      <dgm:spPr/>
      <dgm:t>
        <a:bodyPr/>
        <a:lstStyle/>
        <a:p>
          <a:endParaRPr lang="fr-CA"/>
        </a:p>
      </dgm:t>
    </dgm:pt>
    <dgm:pt modelId="{8567F85A-E14A-44F0-A217-7284E9086303}" type="pres">
      <dgm:prSet presAssocID="{542061B1-1337-446D-BE66-ED11D9728838}" presName="connTx" presStyleLbl="parChTrans1D2" presStyleIdx="0" presStyleCnt="1"/>
      <dgm:spPr/>
      <dgm:t>
        <a:bodyPr/>
        <a:lstStyle/>
        <a:p>
          <a:endParaRPr lang="fr-CA"/>
        </a:p>
      </dgm:t>
    </dgm:pt>
    <dgm:pt modelId="{0D022873-F57E-41A5-9B4B-745B56474452}" type="pres">
      <dgm:prSet presAssocID="{BA2B31D8-9BA2-41DA-8B15-BBD492582B84}" presName="root2" presStyleCnt="0"/>
      <dgm:spPr/>
    </dgm:pt>
    <dgm:pt modelId="{2DA40A0A-01AB-493D-BB8F-62907961C41F}" type="pres">
      <dgm:prSet presAssocID="{BA2B31D8-9BA2-41DA-8B15-BBD492582B84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fr-CA"/>
        </a:p>
      </dgm:t>
    </dgm:pt>
    <dgm:pt modelId="{93D26DA0-149F-4F2E-B0F5-AAD4B78187D3}" type="pres">
      <dgm:prSet presAssocID="{BA2B31D8-9BA2-41DA-8B15-BBD492582B84}" presName="level3hierChild" presStyleCnt="0"/>
      <dgm:spPr/>
    </dgm:pt>
    <dgm:pt modelId="{D5587727-45AB-4596-A732-FD10DE6FBCA5}" type="pres">
      <dgm:prSet presAssocID="{D5E0F4D5-F257-4ED3-8185-21C2213C7FC9}" presName="conn2-1" presStyleLbl="parChTrans1D3" presStyleIdx="0" presStyleCnt="2"/>
      <dgm:spPr/>
      <dgm:t>
        <a:bodyPr/>
        <a:lstStyle/>
        <a:p>
          <a:endParaRPr lang="fr-CA"/>
        </a:p>
      </dgm:t>
    </dgm:pt>
    <dgm:pt modelId="{A32E775E-AB79-40F5-B477-550ED2AB093C}" type="pres">
      <dgm:prSet presAssocID="{D5E0F4D5-F257-4ED3-8185-21C2213C7FC9}" presName="connTx" presStyleLbl="parChTrans1D3" presStyleIdx="0" presStyleCnt="2"/>
      <dgm:spPr/>
      <dgm:t>
        <a:bodyPr/>
        <a:lstStyle/>
        <a:p>
          <a:endParaRPr lang="fr-CA"/>
        </a:p>
      </dgm:t>
    </dgm:pt>
    <dgm:pt modelId="{CF4D35F7-8FE5-4C6A-9CE0-05CB43F42CD9}" type="pres">
      <dgm:prSet presAssocID="{8BB8BF3E-8DAF-449F-AC60-8312EC61827C}" presName="root2" presStyleCnt="0"/>
      <dgm:spPr/>
    </dgm:pt>
    <dgm:pt modelId="{AE67BFA6-8D50-406A-90DD-6DBAC6AADCB6}" type="pres">
      <dgm:prSet presAssocID="{8BB8BF3E-8DAF-449F-AC60-8312EC61827C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fr-CA"/>
        </a:p>
      </dgm:t>
    </dgm:pt>
    <dgm:pt modelId="{3F081D6D-8958-4911-A010-884FE19571D7}" type="pres">
      <dgm:prSet presAssocID="{8BB8BF3E-8DAF-449F-AC60-8312EC61827C}" presName="level3hierChild" presStyleCnt="0"/>
      <dgm:spPr/>
    </dgm:pt>
    <dgm:pt modelId="{0424F3AE-C3AA-40CA-B48A-62F34E2E0251}" type="pres">
      <dgm:prSet presAssocID="{8CC60AA3-0822-403F-8E82-C58FA6751271}" presName="conn2-1" presStyleLbl="parChTrans1D4" presStyleIdx="0" presStyleCnt="2"/>
      <dgm:spPr/>
      <dgm:t>
        <a:bodyPr/>
        <a:lstStyle/>
        <a:p>
          <a:endParaRPr lang="fr-CA"/>
        </a:p>
      </dgm:t>
    </dgm:pt>
    <dgm:pt modelId="{AA7D99FB-CB63-4A5A-A460-6F1947478DA4}" type="pres">
      <dgm:prSet presAssocID="{8CC60AA3-0822-403F-8E82-C58FA6751271}" presName="connTx" presStyleLbl="parChTrans1D4" presStyleIdx="0" presStyleCnt="2"/>
      <dgm:spPr/>
      <dgm:t>
        <a:bodyPr/>
        <a:lstStyle/>
        <a:p>
          <a:endParaRPr lang="fr-CA"/>
        </a:p>
      </dgm:t>
    </dgm:pt>
    <dgm:pt modelId="{A27C7972-1ACE-4ED4-91A6-6B4965D96A00}" type="pres">
      <dgm:prSet presAssocID="{6268F18F-228B-4435-BE5D-6F1617027740}" presName="root2" presStyleCnt="0"/>
      <dgm:spPr/>
    </dgm:pt>
    <dgm:pt modelId="{A04AA673-D79E-4A16-949E-DF18658C9056}" type="pres">
      <dgm:prSet presAssocID="{6268F18F-228B-4435-BE5D-6F1617027740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fr-CA"/>
        </a:p>
      </dgm:t>
    </dgm:pt>
    <dgm:pt modelId="{2ED9DD8B-D752-450A-B4C1-8F586AE637EF}" type="pres">
      <dgm:prSet presAssocID="{6268F18F-228B-4435-BE5D-6F1617027740}" presName="level3hierChild" presStyleCnt="0"/>
      <dgm:spPr/>
    </dgm:pt>
    <dgm:pt modelId="{B53E3E2F-8FAD-4902-B2EB-4160A5283375}" type="pres">
      <dgm:prSet presAssocID="{7F72A69B-5379-4D3B-A7CD-73951BB77E92}" presName="conn2-1" presStyleLbl="parChTrans1D3" presStyleIdx="1" presStyleCnt="2"/>
      <dgm:spPr/>
      <dgm:t>
        <a:bodyPr/>
        <a:lstStyle/>
        <a:p>
          <a:endParaRPr lang="fr-CA"/>
        </a:p>
      </dgm:t>
    </dgm:pt>
    <dgm:pt modelId="{2283701A-3B42-409B-8DF0-1C51F54019DD}" type="pres">
      <dgm:prSet presAssocID="{7F72A69B-5379-4D3B-A7CD-73951BB77E92}" presName="connTx" presStyleLbl="parChTrans1D3" presStyleIdx="1" presStyleCnt="2"/>
      <dgm:spPr/>
      <dgm:t>
        <a:bodyPr/>
        <a:lstStyle/>
        <a:p>
          <a:endParaRPr lang="fr-CA"/>
        </a:p>
      </dgm:t>
    </dgm:pt>
    <dgm:pt modelId="{123DA61F-AD87-4B9E-A1AB-A2F05027A800}" type="pres">
      <dgm:prSet presAssocID="{D92E6A1D-DA4A-4340-A16C-CB8D21E1BA01}" presName="root2" presStyleCnt="0"/>
      <dgm:spPr/>
    </dgm:pt>
    <dgm:pt modelId="{77228E22-885C-4475-B519-42B096399C2E}" type="pres">
      <dgm:prSet presAssocID="{D92E6A1D-DA4A-4340-A16C-CB8D21E1BA01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fr-CA"/>
        </a:p>
      </dgm:t>
    </dgm:pt>
    <dgm:pt modelId="{80EB5975-09BA-4248-9108-BF63682AD2A0}" type="pres">
      <dgm:prSet presAssocID="{D92E6A1D-DA4A-4340-A16C-CB8D21E1BA01}" presName="level3hierChild" presStyleCnt="0"/>
      <dgm:spPr/>
    </dgm:pt>
    <dgm:pt modelId="{C9DA5E98-DDB5-4241-8D95-ED022B111AA6}" type="pres">
      <dgm:prSet presAssocID="{9C5689A0-CE06-4A25-8291-832836CCC490}" presName="conn2-1" presStyleLbl="parChTrans1D4" presStyleIdx="1" presStyleCnt="2"/>
      <dgm:spPr/>
      <dgm:t>
        <a:bodyPr/>
        <a:lstStyle/>
        <a:p>
          <a:endParaRPr lang="fr-CA"/>
        </a:p>
      </dgm:t>
    </dgm:pt>
    <dgm:pt modelId="{9F7C0655-E2F8-4B7E-8B77-AD44F2D08A3A}" type="pres">
      <dgm:prSet presAssocID="{9C5689A0-CE06-4A25-8291-832836CCC490}" presName="connTx" presStyleLbl="parChTrans1D4" presStyleIdx="1" presStyleCnt="2"/>
      <dgm:spPr/>
      <dgm:t>
        <a:bodyPr/>
        <a:lstStyle/>
        <a:p>
          <a:endParaRPr lang="fr-CA"/>
        </a:p>
      </dgm:t>
    </dgm:pt>
    <dgm:pt modelId="{4304A15B-6BE6-47D4-9223-04293B9D2C75}" type="pres">
      <dgm:prSet presAssocID="{3C6E5C15-57F7-4720-B57F-FCDB2EA70750}" presName="root2" presStyleCnt="0"/>
      <dgm:spPr/>
    </dgm:pt>
    <dgm:pt modelId="{DC229F58-7134-4150-B782-D9779F71D618}" type="pres">
      <dgm:prSet presAssocID="{3C6E5C15-57F7-4720-B57F-FCDB2EA70750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fr-CA"/>
        </a:p>
      </dgm:t>
    </dgm:pt>
    <dgm:pt modelId="{9FFAC40A-A38D-4A10-A3FC-4F31B5D51FBF}" type="pres">
      <dgm:prSet presAssocID="{3C6E5C15-57F7-4720-B57F-FCDB2EA70750}" presName="level3hierChild" presStyleCnt="0"/>
      <dgm:spPr/>
    </dgm:pt>
  </dgm:ptLst>
  <dgm:cxnLst>
    <dgm:cxn modelId="{D9890F88-0202-492E-8DBF-2FF9CD83ACC4}" type="presOf" srcId="{8CC60AA3-0822-403F-8E82-C58FA6751271}" destId="{0424F3AE-C3AA-40CA-B48A-62F34E2E0251}" srcOrd="0" destOrd="0" presId="urn:microsoft.com/office/officeart/2005/8/layout/hierarchy2"/>
    <dgm:cxn modelId="{B9819C05-56C0-4128-9E82-ACC20F08D302}" type="presOf" srcId="{9C5689A0-CE06-4A25-8291-832836CCC490}" destId="{9F7C0655-E2F8-4B7E-8B77-AD44F2D08A3A}" srcOrd="1" destOrd="0" presId="urn:microsoft.com/office/officeart/2005/8/layout/hierarchy2"/>
    <dgm:cxn modelId="{28B6FDFE-46A7-4FC5-8E3A-F048C0158688}" type="presOf" srcId="{7F72A69B-5379-4D3B-A7CD-73951BB77E92}" destId="{2283701A-3B42-409B-8DF0-1C51F54019DD}" srcOrd="1" destOrd="0" presId="urn:microsoft.com/office/officeart/2005/8/layout/hierarchy2"/>
    <dgm:cxn modelId="{2BFD3296-834A-4F5B-AD5D-04252018B9F2}" srcId="{D92E6A1D-DA4A-4340-A16C-CB8D21E1BA01}" destId="{3C6E5C15-57F7-4720-B57F-FCDB2EA70750}" srcOrd="0" destOrd="0" parTransId="{9C5689A0-CE06-4A25-8291-832836CCC490}" sibTransId="{473F38AA-CEBA-47CA-8B0B-082451DBD54A}"/>
    <dgm:cxn modelId="{2378B80B-FC98-430B-8639-458A66BFE074}" type="presOf" srcId="{D5E0F4D5-F257-4ED3-8185-21C2213C7FC9}" destId="{A32E775E-AB79-40F5-B477-550ED2AB093C}" srcOrd="1" destOrd="0" presId="urn:microsoft.com/office/officeart/2005/8/layout/hierarchy2"/>
    <dgm:cxn modelId="{2A1F8096-DB55-4CD7-895D-61001C4B627C}" type="presOf" srcId="{8CC60AA3-0822-403F-8E82-C58FA6751271}" destId="{AA7D99FB-CB63-4A5A-A460-6F1947478DA4}" srcOrd="1" destOrd="0" presId="urn:microsoft.com/office/officeart/2005/8/layout/hierarchy2"/>
    <dgm:cxn modelId="{C9DB97EE-3D2D-46C8-A21F-A341CCDB0F04}" type="presOf" srcId="{9C5689A0-CE06-4A25-8291-832836CCC490}" destId="{C9DA5E98-DDB5-4241-8D95-ED022B111AA6}" srcOrd="0" destOrd="0" presId="urn:microsoft.com/office/officeart/2005/8/layout/hierarchy2"/>
    <dgm:cxn modelId="{A99CE8A3-3924-46CC-AAFF-479298FB004C}" type="presOf" srcId="{542061B1-1337-446D-BE66-ED11D9728838}" destId="{71C2E4AA-59A3-45DD-AB1B-3D5A6C3D16FA}" srcOrd="0" destOrd="0" presId="urn:microsoft.com/office/officeart/2005/8/layout/hierarchy2"/>
    <dgm:cxn modelId="{75B92340-BC8D-463B-B0CF-E274362CE4E6}" type="presOf" srcId="{3C6E5C15-57F7-4720-B57F-FCDB2EA70750}" destId="{DC229F58-7134-4150-B782-D9779F71D618}" srcOrd="0" destOrd="0" presId="urn:microsoft.com/office/officeart/2005/8/layout/hierarchy2"/>
    <dgm:cxn modelId="{A727C1B7-3664-49C0-B2B9-9083626F7377}" type="presOf" srcId="{D5E0F4D5-F257-4ED3-8185-21C2213C7FC9}" destId="{D5587727-45AB-4596-A732-FD10DE6FBCA5}" srcOrd="0" destOrd="0" presId="urn:microsoft.com/office/officeart/2005/8/layout/hierarchy2"/>
    <dgm:cxn modelId="{476B2032-0E69-4512-9048-905C290CF16C}" srcId="{BA2B31D8-9BA2-41DA-8B15-BBD492582B84}" destId="{8BB8BF3E-8DAF-449F-AC60-8312EC61827C}" srcOrd="0" destOrd="0" parTransId="{D5E0F4D5-F257-4ED3-8185-21C2213C7FC9}" sibTransId="{2932A261-4C84-414D-AA33-47DD54191DCC}"/>
    <dgm:cxn modelId="{22955DA0-BDAB-4479-928E-6077A9FB4C26}" srcId="{BA2B31D8-9BA2-41DA-8B15-BBD492582B84}" destId="{D92E6A1D-DA4A-4340-A16C-CB8D21E1BA01}" srcOrd="1" destOrd="0" parTransId="{7F72A69B-5379-4D3B-A7CD-73951BB77E92}" sibTransId="{BFD8B376-8625-4C9C-9C8B-1AF23C43DDF0}"/>
    <dgm:cxn modelId="{52248FFC-E79E-49F8-B353-8F9184E9A343}" type="presOf" srcId="{D92E6A1D-DA4A-4340-A16C-CB8D21E1BA01}" destId="{77228E22-885C-4475-B519-42B096399C2E}" srcOrd="0" destOrd="0" presId="urn:microsoft.com/office/officeart/2005/8/layout/hierarchy2"/>
    <dgm:cxn modelId="{6DB6497F-F53C-4DD8-84FB-BE4058FE221D}" type="presOf" srcId="{542061B1-1337-446D-BE66-ED11D9728838}" destId="{8567F85A-E14A-44F0-A217-7284E9086303}" srcOrd="1" destOrd="0" presId="urn:microsoft.com/office/officeart/2005/8/layout/hierarchy2"/>
    <dgm:cxn modelId="{3FC7817D-57DC-48B3-A8E0-8A34530D3750}" type="presOf" srcId="{CE5F4C91-14B2-4737-8A71-7D7280226306}" destId="{DED0B5BE-E82E-4E0E-ABB2-24518EB5E04B}" srcOrd="0" destOrd="0" presId="urn:microsoft.com/office/officeart/2005/8/layout/hierarchy2"/>
    <dgm:cxn modelId="{1B11CFBD-404F-4D32-AF94-D120E5DDDA39}" type="presOf" srcId="{31138E1F-D0D9-46ED-B5A2-DE4ED2731C88}" destId="{FAAAFB98-B77B-4502-9111-54352558929B}" srcOrd="0" destOrd="0" presId="urn:microsoft.com/office/officeart/2005/8/layout/hierarchy2"/>
    <dgm:cxn modelId="{8E6E4E41-7210-4D5A-B92E-C1995FC529AC}" srcId="{8BB8BF3E-8DAF-449F-AC60-8312EC61827C}" destId="{6268F18F-228B-4435-BE5D-6F1617027740}" srcOrd="0" destOrd="0" parTransId="{8CC60AA3-0822-403F-8E82-C58FA6751271}" sibTransId="{C9DE7512-B378-408D-AF6D-5D28646B73C6}"/>
    <dgm:cxn modelId="{7EB672DF-A876-4283-AACE-CCC672973C97}" type="presOf" srcId="{6268F18F-228B-4435-BE5D-6F1617027740}" destId="{A04AA673-D79E-4A16-949E-DF18658C9056}" srcOrd="0" destOrd="0" presId="urn:microsoft.com/office/officeart/2005/8/layout/hierarchy2"/>
    <dgm:cxn modelId="{38E14960-6A1C-4B36-876F-59237F3015A3}" type="presOf" srcId="{BA2B31D8-9BA2-41DA-8B15-BBD492582B84}" destId="{2DA40A0A-01AB-493D-BB8F-62907961C41F}" srcOrd="0" destOrd="0" presId="urn:microsoft.com/office/officeart/2005/8/layout/hierarchy2"/>
    <dgm:cxn modelId="{8093B187-41B1-4D37-8924-73762C9DFED9}" srcId="{31138E1F-D0D9-46ED-B5A2-DE4ED2731C88}" destId="{CE5F4C91-14B2-4737-8A71-7D7280226306}" srcOrd="0" destOrd="0" parTransId="{AAA4F695-76E2-4291-B27B-3D2B7B367637}" sibTransId="{7C7CE740-35C6-40CE-9AF7-15FE49A8A309}"/>
    <dgm:cxn modelId="{D358EBF9-67E8-4E58-B96F-A1024C163449}" type="presOf" srcId="{8BB8BF3E-8DAF-449F-AC60-8312EC61827C}" destId="{AE67BFA6-8D50-406A-90DD-6DBAC6AADCB6}" srcOrd="0" destOrd="0" presId="urn:microsoft.com/office/officeart/2005/8/layout/hierarchy2"/>
    <dgm:cxn modelId="{CF1A27DE-4982-47F3-9833-3C92F166138A}" type="presOf" srcId="{7F72A69B-5379-4D3B-A7CD-73951BB77E92}" destId="{B53E3E2F-8FAD-4902-B2EB-4160A5283375}" srcOrd="0" destOrd="0" presId="urn:microsoft.com/office/officeart/2005/8/layout/hierarchy2"/>
    <dgm:cxn modelId="{6A242BC8-7641-4D36-94E9-F2AA793F85EE}" srcId="{CE5F4C91-14B2-4737-8A71-7D7280226306}" destId="{BA2B31D8-9BA2-41DA-8B15-BBD492582B84}" srcOrd="0" destOrd="0" parTransId="{542061B1-1337-446D-BE66-ED11D9728838}" sibTransId="{CE0EB87C-A3BC-4ECD-850C-8E097F9180CA}"/>
    <dgm:cxn modelId="{5A71EF44-8641-4C34-8228-6090FE63023B}" type="presParOf" srcId="{FAAAFB98-B77B-4502-9111-54352558929B}" destId="{409BC202-4E3C-4CD0-B2B6-3A0878B19411}" srcOrd="0" destOrd="0" presId="urn:microsoft.com/office/officeart/2005/8/layout/hierarchy2"/>
    <dgm:cxn modelId="{B4AFA951-DF7F-40BF-83DB-EB96CA386ECD}" type="presParOf" srcId="{409BC202-4E3C-4CD0-B2B6-3A0878B19411}" destId="{DED0B5BE-E82E-4E0E-ABB2-24518EB5E04B}" srcOrd="0" destOrd="0" presId="urn:microsoft.com/office/officeart/2005/8/layout/hierarchy2"/>
    <dgm:cxn modelId="{49BEF257-D34A-49F8-9479-1A22723D11BA}" type="presParOf" srcId="{409BC202-4E3C-4CD0-B2B6-3A0878B19411}" destId="{06338A4C-1F10-4AF2-99C6-1912A829A489}" srcOrd="1" destOrd="0" presId="urn:microsoft.com/office/officeart/2005/8/layout/hierarchy2"/>
    <dgm:cxn modelId="{4D7B3CDA-2A06-4307-BE3F-CACC02971B12}" type="presParOf" srcId="{06338A4C-1F10-4AF2-99C6-1912A829A489}" destId="{71C2E4AA-59A3-45DD-AB1B-3D5A6C3D16FA}" srcOrd="0" destOrd="0" presId="urn:microsoft.com/office/officeart/2005/8/layout/hierarchy2"/>
    <dgm:cxn modelId="{F3239CFC-5AC4-4CC8-A1FE-225D08D2C0FE}" type="presParOf" srcId="{71C2E4AA-59A3-45DD-AB1B-3D5A6C3D16FA}" destId="{8567F85A-E14A-44F0-A217-7284E9086303}" srcOrd="0" destOrd="0" presId="urn:microsoft.com/office/officeart/2005/8/layout/hierarchy2"/>
    <dgm:cxn modelId="{F4DA38B2-9AD1-4913-ACD1-7154CF87410D}" type="presParOf" srcId="{06338A4C-1F10-4AF2-99C6-1912A829A489}" destId="{0D022873-F57E-41A5-9B4B-745B56474452}" srcOrd="1" destOrd="0" presId="urn:microsoft.com/office/officeart/2005/8/layout/hierarchy2"/>
    <dgm:cxn modelId="{B8AF3681-2C41-4D62-A9F7-B071146383DF}" type="presParOf" srcId="{0D022873-F57E-41A5-9B4B-745B56474452}" destId="{2DA40A0A-01AB-493D-BB8F-62907961C41F}" srcOrd="0" destOrd="0" presId="urn:microsoft.com/office/officeart/2005/8/layout/hierarchy2"/>
    <dgm:cxn modelId="{83431192-4D39-49E4-9B33-428874255F06}" type="presParOf" srcId="{0D022873-F57E-41A5-9B4B-745B56474452}" destId="{93D26DA0-149F-4F2E-B0F5-AAD4B78187D3}" srcOrd="1" destOrd="0" presId="urn:microsoft.com/office/officeart/2005/8/layout/hierarchy2"/>
    <dgm:cxn modelId="{1E4F63CA-1D73-4C2E-9642-2AF3980D7C6B}" type="presParOf" srcId="{93D26DA0-149F-4F2E-B0F5-AAD4B78187D3}" destId="{D5587727-45AB-4596-A732-FD10DE6FBCA5}" srcOrd="0" destOrd="0" presId="urn:microsoft.com/office/officeart/2005/8/layout/hierarchy2"/>
    <dgm:cxn modelId="{C0931730-1BE9-4C1F-9D15-9235A93CCDAD}" type="presParOf" srcId="{D5587727-45AB-4596-A732-FD10DE6FBCA5}" destId="{A32E775E-AB79-40F5-B477-550ED2AB093C}" srcOrd="0" destOrd="0" presId="urn:microsoft.com/office/officeart/2005/8/layout/hierarchy2"/>
    <dgm:cxn modelId="{84EEFDE1-2948-4793-A029-7293825435E9}" type="presParOf" srcId="{93D26DA0-149F-4F2E-B0F5-AAD4B78187D3}" destId="{CF4D35F7-8FE5-4C6A-9CE0-05CB43F42CD9}" srcOrd="1" destOrd="0" presId="urn:microsoft.com/office/officeart/2005/8/layout/hierarchy2"/>
    <dgm:cxn modelId="{BC24625E-1D0A-4234-B6BC-A0D71EEE43CE}" type="presParOf" srcId="{CF4D35F7-8FE5-4C6A-9CE0-05CB43F42CD9}" destId="{AE67BFA6-8D50-406A-90DD-6DBAC6AADCB6}" srcOrd="0" destOrd="0" presId="urn:microsoft.com/office/officeart/2005/8/layout/hierarchy2"/>
    <dgm:cxn modelId="{79A9FFCC-B0D4-474D-9A1A-84BC54D83663}" type="presParOf" srcId="{CF4D35F7-8FE5-4C6A-9CE0-05CB43F42CD9}" destId="{3F081D6D-8958-4911-A010-884FE19571D7}" srcOrd="1" destOrd="0" presId="urn:microsoft.com/office/officeart/2005/8/layout/hierarchy2"/>
    <dgm:cxn modelId="{71A7F2AC-DFA1-47BA-B2C4-B9204C999156}" type="presParOf" srcId="{3F081D6D-8958-4911-A010-884FE19571D7}" destId="{0424F3AE-C3AA-40CA-B48A-62F34E2E0251}" srcOrd="0" destOrd="0" presId="urn:microsoft.com/office/officeart/2005/8/layout/hierarchy2"/>
    <dgm:cxn modelId="{14EA9A50-7E77-47C2-936E-A18D164B6AF4}" type="presParOf" srcId="{0424F3AE-C3AA-40CA-B48A-62F34E2E0251}" destId="{AA7D99FB-CB63-4A5A-A460-6F1947478DA4}" srcOrd="0" destOrd="0" presId="urn:microsoft.com/office/officeart/2005/8/layout/hierarchy2"/>
    <dgm:cxn modelId="{DC1B3A86-5920-4EAF-8503-94796F40CCDB}" type="presParOf" srcId="{3F081D6D-8958-4911-A010-884FE19571D7}" destId="{A27C7972-1ACE-4ED4-91A6-6B4965D96A00}" srcOrd="1" destOrd="0" presId="urn:microsoft.com/office/officeart/2005/8/layout/hierarchy2"/>
    <dgm:cxn modelId="{F3E00381-B8C2-4CCC-A8E2-84A50C69DC57}" type="presParOf" srcId="{A27C7972-1ACE-4ED4-91A6-6B4965D96A00}" destId="{A04AA673-D79E-4A16-949E-DF18658C9056}" srcOrd="0" destOrd="0" presId="urn:microsoft.com/office/officeart/2005/8/layout/hierarchy2"/>
    <dgm:cxn modelId="{C2F97557-8D93-4042-94C3-0B4CD855C959}" type="presParOf" srcId="{A27C7972-1ACE-4ED4-91A6-6B4965D96A00}" destId="{2ED9DD8B-D752-450A-B4C1-8F586AE637EF}" srcOrd="1" destOrd="0" presId="urn:microsoft.com/office/officeart/2005/8/layout/hierarchy2"/>
    <dgm:cxn modelId="{EE3CB2D9-A738-4FD7-B457-BA426B5C9A55}" type="presParOf" srcId="{93D26DA0-149F-4F2E-B0F5-AAD4B78187D3}" destId="{B53E3E2F-8FAD-4902-B2EB-4160A5283375}" srcOrd="2" destOrd="0" presId="urn:microsoft.com/office/officeart/2005/8/layout/hierarchy2"/>
    <dgm:cxn modelId="{DC5E6B1C-44FF-4724-B77D-C1B1840E3499}" type="presParOf" srcId="{B53E3E2F-8FAD-4902-B2EB-4160A5283375}" destId="{2283701A-3B42-409B-8DF0-1C51F54019DD}" srcOrd="0" destOrd="0" presId="urn:microsoft.com/office/officeart/2005/8/layout/hierarchy2"/>
    <dgm:cxn modelId="{AF00B4E7-E001-4451-88DD-723CE61E79A3}" type="presParOf" srcId="{93D26DA0-149F-4F2E-B0F5-AAD4B78187D3}" destId="{123DA61F-AD87-4B9E-A1AB-A2F05027A800}" srcOrd="3" destOrd="0" presId="urn:microsoft.com/office/officeart/2005/8/layout/hierarchy2"/>
    <dgm:cxn modelId="{69CFC810-E96D-4C0C-AD67-A94931DCC211}" type="presParOf" srcId="{123DA61F-AD87-4B9E-A1AB-A2F05027A800}" destId="{77228E22-885C-4475-B519-42B096399C2E}" srcOrd="0" destOrd="0" presId="urn:microsoft.com/office/officeart/2005/8/layout/hierarchy2"/>
    <dgm:cxn modelId="{AFF38109-60FB-4109-96B6-A888D8187753}" type="presParOf" srcId="{123DA61F-AD87-4B9E-A1AB-A2F05027A800}" destId="{80EB5975-09BA-4248-9108-BF63682AD2A0}" srcOrd="1" destOrd="0" presId="urn:microsoft.com/office/officeart/2005/8/layout/hierarchy2"/>
    <dgm:cxn modelId="{C43C2D4C-D2D4-4DD7-9F6B-7E5281C98E25}" type="presParOf" srcId="{80EB5975-09BA-4248-9108-BF63682AD2A0}" destId="{C9DA5E98-DDB5-4241-8D95-ED022B111AA6}" srcOrd="0" destOrd="0" presId="urn:microsoft.com/office/officeart/2005/8/layout/hierarchy2"/>
    <dgm:cxn modelId="{DA5275F8-1FD3-4FC5-8DAE-1858B724FB3F}" type="presParOf" srcId="{C9DA5E98-DDB5-4241-8D95-ED022B111AA6}" destId="{9F7C0655-E2F8-4B7E-8B77-AD44F2D08A3A}" srcOrd="0" destOrd="0" presId="urn:microsoft.com/office/officeart/2005/8/layout/hierarchy2"/>
    <dgm:cxn modelId="{E7362FA0-5067-457B-AC2A-07853A336D5A}" type="presParOf" srcId="{80EB5975-09BA-4248-9108-BF63682AD2A0}" destId="{4304A15B-6BE6-47D4-9223-04293B9D2C75}" srcOrd="1" destOrd="0" presId="urn:microsoft.com/office/officeart/2005/8/layout/hierarchy2"/>
    <dgm:cxn modelId="{F6290004-2257-4F43-B865-B19E7219DAD2}" type="presParOf" srcId="{4304A15B-6BE6-47D4-9223-04293B9D2C75}" destId="{DC229F58-7134-4150-B782-D9779F71D618}" srcOrd="0" destOrd="0" presId="urn:microsoft.com/office/officeart/2005/8/layout/hierarchy2"/>
    <dgm:cxn modelId="{B6ECDDA7-6A3B-4848-B284-49BE9AEE8D2D}" type="presParOf" srcId="{4304A15B-6BE6-47D4-9223-04293B9D2C75}" destId="{9FFAC40A-A38D-4A10-A3FC-4F31B5D51FB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9ACC-BB8B-40BD-9C3D-7515A99833BA}" type="datetimeFigureOut">
              <a:rPr lang="en-US"/>
              <a:t>3/15/2018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2B09C-4EB4-4858-8C5D-928515EB5FA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470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B3F5D-6129-4745-AD27-E1F8E3F0C4BE}" type="datetimeFigureOut">
              <a:rPr lang="en-US"/>
              <a:t>3/15/2018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0D2E-0C1A-4418-8763-9BB732EB1D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36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197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4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/>
              <a:t>Distribué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Copie du repository pour chaque développeur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Soumettre une variété de changement sur son propre ordinateur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Branche privée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Centralisé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Une version unique de chaque fichier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Historique conservé sur un serveur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139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691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Référence parent (conserve un historique)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9036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4503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Crée</a:t>
            </a:r>
            <a:r>
              <a:rPr lang="fr-CA" baseline="0" dirty="0" smtClean="0"/>
              <a:t> un </a:t>
            </a:r>
            <a:r>
              <a:rPr lang="fr-CA" baseline="0" smtClean="0"/>
              <a:t>répertoire caché .git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3121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7322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299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086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7439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61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1493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333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Obtiens le</a:t>
            </a:r>
            <a:r>
              <a:rPr lang="fr-CA" baseline="0" dirty="0" smtClean="0"/>
              <a:t> répertoire distant au complet + branches + historique</a:t>
            </a:r>
          </a:p>
          <a:p>
            <a:endParaRPr lang="fr-CA" baseline="0" dirty="0" smtClean="0"/>
          </a:p>
          <a:p>
            <a:r>
              <a:rPr lang="fr-CA" baseline="0" dirty="0" smtClean="0"/>
              <a:t>git </a:t>
            </a:r>
            <a:r>
              <a:rPr lang="fr-CA" baseline="0" dirty="0" err="1" smtClean="0"/>
              <a:t>branch</a:t>
            </a:r>
            <a:endParaRPr lang="fr-CA" baseline="0" dirty="0" smtClean="0"/>
          </a:p>
          <a:p>
            <a:r>
              <a:rPr lang="fr-CA" baseline="0" dirty="0" smtClean="0"/>
              <a:t>git </a:t>
            </a:r>
            <a:r>
              <a:rPr lang="fr-CA" baseline="0" dirty="0" err="1" smtClean="0"/>
              <a:t>branch</a:t>
            </a:r>
            <a:r>
              <a:rPr lang="fr-CA" baseline="0" dirty="0" smtClean="0"/>
              <a:t> -a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343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git </a:t>
            </a:r>
            <a:r>
              <a:rPr lang="fr-CA" dirty="0" err="1" smtClean="0"/>
              <a:t>branch</a:t>
            </a:r>
            <a:r>
              <a:rPr lang="fr-CA" dirty="0" smtClean="0"/>
              <a:t> -a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5637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git </a:t>
            </a:r>
            <a:r>
              <a:rPr lang="fr-CA" dirty="0" err="1" smtClean="0"/>
              <a:t>branch</a:t>
            </a:r>
            <a:r>
              <a:rPr lang="fr-CA" dirty="0" smtClean="0"/>
              <a:t> -a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3509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1781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2119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2168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1766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161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78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Chaque nouveaux changements doivent être ajoutés</a:t>
            </a:r>
          </a:p>
          <a:p>
            <a:endParaRPr lang="fr-CA" dirty="0"/>
          </a:p>
          <a:p>
            <a:r>
              <a:rPr lang="fr-CA" b="1" dirty="0"/>
              <a:t>git </a:t>
            </a:r>
            <a:r>
              <a:rPr lang="fr-CA" b="1" dirty="0" err="1"/>
              <a:t>add</a:t>
            </a:r>
            <a:r>
              <a:rPr lang="fr-CA" b="1" dirty="0"/>
              <a:t> .</a:t>
            </a:r>
          </a:p>
          <a:p>
            <a:endParaRPr lang="fr-CA" b="0" dirty="0"/>
          </a:p>
          <a:p>
            <a:r>
              <a:rPr lang="fr-CA" b="0" dirty="0"/>
              <a:t>Avant un « commit 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1088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9488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Nouveau fichiers</a:t>
            </a:r>
          </a:p>
          <a:p>
            <a:r>
              <a:rPr lang="fr-CA" dirty="0"/>
              <a:t>Modification apporté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2836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Seulement sur un repository en ligne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17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2368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7133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Hash 5 premiers caractères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3234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4407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git show 12345 (voir le résultats)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5092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241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Dernier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gagne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10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git log</a:t>
            </a:r>
          </a:p>
          <a:p>
            <a:r>
              <a:rPr lang="fr-CA" dirty="0"/>
              <a:t>git show </a:t>
            </a:r>
            <a:r>
              <a:rPr lang="fr-CA" dirty="0" err="1"/>
              <a:t>xxxxx</a:t>
            </a:r>
            <a:endParaRPr lang="fr-CA" dirty="0"/>
          </a:p>
          <a:p>
            <a:r>
              <a:rPr lang="fr-CA" dirty="0"/>
              <a:t>***</a:t>
            </a:r>
          </a:p>
          <a:p>
            <a:r>
              <a:rPr lang="fr-CA" dirty="0"/>
              <a:t>git </a:t>
            </a:r>
            <a:r>
              <a:rPr lang="fr-CA" dirty="0" err="1"/>
              <a:t>revert</a:t>
            </a:r>
            <a:r>
              <a:rPr lang="fr-CA" dirty="0"/>
              <a:t> </a:t>
            </a:r>
            <a:r>
              <a:rPr lang="fr-CA" dirty="0" err="1"/>
              <a:t>xxxxx</a:t>
            </a:r>
            <a:r>
              <a:rPr lang="fr-CA" dirty="0"/>
              <a:t> – annule le commit </a:t>
            </a:r>
            <a:r>
              <a:rPr lang="fr-CA" dirty="0" err="1"/>
              <a:t>spéficifique</a:t>
            </a:r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ESC + :+</a:t>
            </a:r>
            <a:r>
              <a:rPr lang="fr-CA" dirty="0" err="1"/>
              <a:t>w+q</a:t>
            </a:r>
            <a:endParaRPr lang="fr-CA" dirty="0"/>
          </a:p>
          <a:p>
            <a:endParaRPr lang="fr-CA" dirty="0"/>
          </a:p>
          <a:p>
            <a:r>
              <a:rPr lang="fr-CA" dirty="0"/>
              <a:t>W(</a:t>
            </a:r>
            <a:r>
              <a:rPr lang="fr-CA" dirty="0" err="1"/>
              <a:t>write</a:t>
            </a:r>
            <a:r>
              <a:rPr lang="fr-CA" dirty="0"/>
              <a:t>)</a:t>
            </a:r>
          </a:p>
          <a:p>
            <a:r>
              <a:rPr lang="fr-CA" dirty="0"/>
              <a:t>Q(</a:t>
            </a:r>
            <a:r>
              <a:rPr lang="fr-CA" dirty="0" err="1"/>
              <a:t>quit</a:t>
            </a:r>
            <a:r>
              <a:rPr lang="fr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4503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seulement local</a:t>
            </a:r>
          </a:p>
          <a:p>
            <a:endParaRPr lang="fr-CA" dirty="0" smtClean="0"/>
          </a:p>
          <a:p>
            <a:r>
              <a:rPr lang="fr-CA" dirty="0" smtClean="0"/>
              <a:t>git pull </a:t>
            </a:r>
            <a:r>
              <a:rPr lang="fr-CA" dirty="0" smtClean="0">
                <a:sym typeface="Wingdings" panose="05000000000000000000" pitchFamily="2" charset="2"/>
              </a:rPr>
              <a:t> annuler</a:t>
            </a:r>
          </a:p>
          <a:p>
            <a:r>
              <a:rPr lang="fr-CA" dirty="0" smtClean="0">
                <a:sym typeface="Wingdings" panose="05000000000000000000" pitchFamily="2" charset="2"/>
              </a:rPr>
              <a:t>git push –force</a:t>
            </a:r>
            <a:r>
              <a:rPr lang="fr-CA" baseline="0" dirty="0" smtClean="0">
                <a:sym typeface="Wingdings" panose="05000000000000000000" pitchFamily="2" charset="2"/>
              </a:rPr>
              <a:t> </a:t>
            </a:r>
            <a:r>
              <a:rPr lang="fr-CA" baseline="0" dirty="0" err="1" smtClean="0">
                <a:sym typeface="Wingdings" panose="05000000000000000000" pitchFamily="2" charset="2"/>
              </a:rPr>
              <a:t>origin</a:t>
            </a:r>
            <a:r>
              <a:rPr lang="fr-CA" baseline="0" dirty="0" smtClean="0">
                <a:sym typeface="Wingdings" panose="05000000000000000000" pitchFamily="2" charset="2"/>
              </a:rPr>
              <a:t> &lt;</a:t>
            </a:r>
            <a:r>
              <a:rPr lang="fr-CA" baseline="0" dirty="0" err="1" smtClean="0">
                <a:sym typeface="Wingdings" panose="05000000000000000000" pitchFamily="2" charset="2"/>
              </a:rPr>
              <a:t>branchname</a:t>
            </a:r>
            <a:r>
              <a:rPr lang="fr-CA" baseline="0" dirty="0" smtClean="0">
                <a:sym typeface="Wingdings" panose="05000000000000000000" pitchFamily="2" charset="2"/>
              </a:rPr>
              <a:t>&gt;  force les changements dans le répertoire distant</a:t>
            </a:r>
          </a:p>
          <a:p>
            <a:endParaRPr lang="fr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0217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03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3836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Obtiens les </a:t>
            </a:r>
            <a:r>
              <a:rPr lang="fr-CA" dirty="0" err="1"/>
              <a:t>commits</a:t>
            </a:r>
            <a:r>
              <a:rPr lang="fr-CA" dirty="0"/>
              <a:t> localement</a:t>
            </a:r>
          </a:p>
          <a:p>
            <a:r>
              <a:rPr lang="fr-CA" dirty="0"/>
              <a:t>Rien n’est mergé avec le code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7137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Conflits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190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Obtiens les </a:t>
            </a:r>
            <a:r>
              <a:rPr lang="fr-CA" dirty="0" err="1"/>
              <a:t>commits</a:t>
            </a:r>
            <a:r>
              <a:rPr lang="fr-CA" dirty="0"/>
              <a:t> localement</a:t>
            </a:r>
          </a:p>
          <a:p>
            <a:r>
              <a:rPr lang="fr-CA" dirty="0"/>
              <a:t>Rien n’est mergé avec le code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0122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Obtiens les </a:t>
            </a:r>
            <a:r>
              <a:rPr lang="fr-CA" dirty="0" err="1"/>
              <a:t>commits</a:t>
            </a:r>
            <a:r>
              <a:rPr lang="fr-CA" dirty="0"/>
              <a:t> localement</a:t>
            </a:r>
          </a:p>
          <a:p>
            <a:r>
              <a:rPr lang="fr-CA" dirty="0"/>
              <a:t>Rien n’est mergé avec le code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50647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42988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241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Fusion des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54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72251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94626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24439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git </a:t>
            </a:r>
            <a:r>
              <a:rPr lang="fr-CA" dirty="0" err="1" smtClean="0"/>
              <a:t>lfs</a:t>
            </a:r>
            <a:r>
              <a:rPr lang="fr-CA" dirty="0" smtClean="0"/>
              <a:t> lock &lt;</a:t>
            </a:r>
            <a:r>
              <a:rPr lang="fr-CA" dirty="0" err="1" smtClean="0"/>
              <a:t>filename</a:t>
            </a:r>
            <a:r>
              <a:rPr lang="fr-CA" dirty="0" smtClean="0"/>
              <a:t>&gt;</a:t>
            </a:r>
          </a:p>
          <a:p>
            <a:endParaRPr lang="fr-CA" dirty="0" smtClean="0"/>
          </a:p>
          <a:p>
            <a:r>
              <a:rPr lang="fr-CA" dirty="0" smtClean="0"/>
              <a:t>git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lfs</a:t>
            </a:r>
            <a:r>
              <a:rPr lang="fr-CA" baseline="0" dirty="0" smtClean="0"/>
              <a:t> push </a:t>
            </a:r>
            <a:r>
              <a:rPr lang="fr-CA" baseline="0" dirty="0" err="1" smtClean="0"/>
              <a:t>origin</a:t>
            </a:r>
            <a:r>
              <a:rPr lang="fr-CA" baseline="0" dirty="0" smtClean="0"/>
              <a:t> &lt;</a:t>
            </a:r>
            <a:r>
              <a:rPr lang="fr-CA" baseline="0" dirty="0" err="1" smtClean="0"/>
              <a:t>branchname</a:t>
            </a:r>
            <a:r>
              <a:rPr lang="fr-CA" baseline="0" dirty="0" smtClean="0"/>
              <a:t>&gt;</a:t>
            </a:r>
          </a:p>
          <a:p>
            <a:endParaRPr lang="fr-CA" baseline="0" dirty="0" smtClean="0"/>
          </a:p>
          <a:p>
            <a:r>
              <a:rPr lang="fr-CA" baseline="0" dirty="0" smtClean="0"/>
              <a:t>git </a:t>
            </a:r>
            <a:r>
              <a:rPr lang="fr-CA" baseline="0" dirty="0" err="1" smtClean="0"/>
              <a:t>lfs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unlock</a:t>
            </a:r>
            <a:r>
              <a:rPr lang="fr-CA" baseline="0" dirty="0" smtClean="0"/>
              <a:t> &lt;</a:t>
            </a:r>
            <a:r>
              <a:rPr lang="fr-CA" baseline="0" dirty="0" err="1" smtClean="0"/>
              <a:t>filename</a:t>
            </a:r>
            <a:r>
              <a:rPr lang="fr-CA" baseline="0" dirty="0" smtClean="0"/>
              <a:t>&gt;</a:t>
            </a:r>
          </a:p>
          <a:p>
            <a:endParaRPr lang="fr-CA" baseline="0" dirty="0" smtClean="0"/>
          </a:p>
          <a:p>
            <a:r>
              <a:rPr lang="fr-CA" baseline="0" dirty="0" smtClean="0"/>
              <a:t>Préviens le changement par d’autres développeur</a:t>
            </a:r>
          </a:p>
          <a:p>
            <a:r>
              <a:rPr lang="en-CA" b="1" dirty="0" smtClean="0"/>
              <a:t>$ git </a:t>
            </a:r>
            <a:r>
              <a:rPr lang="en-CA" b="1" dirty="0" err="1" smtClean="0"/>
              <a:t>lfs</a:t>
            </a:r>
            <a:r>
              <a:rPr lang="en-CA" b="1" dirty="0" smtClean="0"/>
              <a:t> unlock images/foo.jpg </a:t>
            </a:r>
            <a:r>
              <a:rPr lang="en-CA" b="1" u="sng" dirty="0" smtClean="0"/>
              <a:t>--force</a:t>
            </a:r>
            <a:endParaRPr lang="fr-CA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23845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57204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1" i="1" u="none" strike="noStrike" cap="none" normalizeH="0" baseline="0" dirty="0">
              <a:ln>
                <a:noFill/>
              </a:ln>
              <a:solidFill>
                <a:srgbClr val="F14E32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apply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@{0}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3845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156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Un nouveau projet</a:t>
            </a:r>
          </a:p>
          <a:p>
            <a:r>
              <a:rPr lang="fr-CA" dirty="0"/>
              <a:t>Plusieurs petit changements</a:t>
            </a:r>
          </a:p>
          <a:p>
            <a:r>
              <a:rPr lang="fr-CA" dirty="0"/>
              <a:t>Plus grosse fonctionnalité nécessitant un délai de développement plus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0587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4744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029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Fusion des modifications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309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38053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Incorpore les changements de la branche nommée dans la branche courante.</a:t>
            </a:r>
          </a:p>
          <a:p>
            <a:r>
              <a:rPr lang="fr-CA" dirty="0"/>
              <a:t>Utilise GIT PULL</a:t>
            </a:r>
          </a:p>
          <a:p>
            <a:endParaRPr lang="fr-CA" dirty="0"/>
          </a:p>
          <a:p>
            <a:r>
              <a:rPr lang="fr-CA" dirty="0"/>
              <a:t>Une fois les conflits résolu :</a:t>
            </a:r>
          </a:p>
          <a:p>
            <a:pPr marL="171450" indent="-171450">
              <a:buFontTx/>
              <a:buChar char="-"/>
            </a:pPr>
            <a:r>
              <a:rPr lang="fr-CA" dirty="0"/>
              <a:t>GIT COMMIT</a:t>
            </a:r>
          </a:p>
          <a:p>
            <a:pPr marL="171450" indent="-171450">
              <a:buFontTx/>
              <a:buChar char="-"/>
            </a:pPr>
            <a:r>
              <a:rPr lang="fr-CA" dirty="0"/>
              <a:t>GIT PUSH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3594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71279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Voir quels changements ont été apportés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84051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Voir quels changements ont été apportés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81060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25615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85398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013034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16670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69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534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Retour en arrière difficile» </a:t>
            </a:r>
            <a:r>
              <a:rPr lang="fr-CA" dirty="0" smtClean="0">
                <a:sym typeface="Wingdings" panose="05000000000000000000" pitchFamily="2" charset="2"/>
              </a:rPr>
              <a:t> 6mois</a:t>
            </a:r>
            <a:r>
              <a:rPr lang="fr-CA" baseline="0" dirty="0" smtClean="0">
                <a:sym typeface="Wingdings" panose="05000000000000000000" pitchFamily="2" charset="2"/>
              </a:rPr>
              <a:t> / 2 semaine / quand???</a:t>
            </a:r>
          </a:p>
          <a:p>
            <a:r>
              <a:rPr lang="fr-CA" baseline="0" dirty="0" smtClean="0">
                <a:sym typeface="Wingdings" panose="05000000000000000000" pitchFamily="2" charset="2"/>
              </a:rPr>
              <a:t>Correction d’un bug live en </a:t>
            </a:r>
            <a:r>
              <a:rPr lang="fr-CA" baseline="0" dirty="0" err="1" smtClean="0">
                <a:sym typeface="Wingdings" panose="05000000000000000000" pitchFamily="2" charset="2"/>
              </a:rPr>
              <a:t>prod</a:t>
            </a:r>
            <a:r>
              <a:rPr lang="fr-CA" baseline="0" dirty="0" smtClean="0">
                <a:sym typeface="Wingdings" panose="05000000000000000000" pitchFamily="2" charset="2"/>
              </a:rPr>
              <a:t> ?? </a:t>
            </a:r>
          </a:p>
          <a:p>
            <a:endParaRPr lang="fr-CA" baseline="0" dirty="0" smtClean="0">
              <a:sym typeface="Wingdings" panose="05000000000000000000" pitchFamily="2" charset="2"/>
            </a:endParaRPr>
          </a:p>
          <a:p>
            <a:r>
              <a:rPr lang="fr-CA" baseline="0" dirty="0" smtClean="0">
                <a:sym typeface="Wingdings" panose="05000000000000000000" pitchFamily="2" charset="2"/>
              </a:rPr>
              <a:t>------</a:t>
            </a:r>
          </a:p>
          <a:p>
            <a:r>
              <a:rPr lang="fr-CA" dirty="0" smtClean="0"/>
              <a:t>Historique des changements </a:t>
            </a:r>
            <a:r>
              <a:rPr lang="fr-CA" dirty="0" smtClean="0">
                <a:sym typeface="Wingdings" panose="05000000000000000000" pitchFamily="2" charset="2"/>
              </a:rPr>
              <a:t> aussi valide que </a:t>
            </a:r>
            <a:r>
              <a:rPr lang="fr-CA" baseline="0" dirty="0" smtClean="0">
                <a:sym typeface="Wingdings" panose="05000000000000000000" pitchFamily="2" charset="2"/>
              </a:rPr>
              <a:t>la fréquence des </a:t>
            </a:r>
            <a:r>
              <a:rPr lang="fr-CA" baseline="0" dirty="0" err="1" smtClean="0">
                <a:sym typeface="Wingdings" panose="05000000000000000000" pitchFamily="2" charset="2"/>
              </a:rPr>
              <a:t>commits</a:t>
            </a:r>
            <a:endParaRPr lang="fr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8355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65297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10269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23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660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16574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401936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69172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Apporte</a:t>
            </a:r>
            <a:r>
              <a:rPr lang="fr-CA" baseline="0" dirty="0" smtClean="0"/>
              <a:t> une validité plus grande à l’historique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3204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05033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79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497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Retour en arrière difficile» </a:t>
            </a:r>
            <a:r>
              <a:rPr lang="fr-CA" dirty="0" smtClean="0">
                <a:sym typeface="Wingdings" panose="05000000000000000000" pitchFamily="2" charset="2"/>
              </a:rPr>
              <a:t> 6mois</a:t>
            </a:r>
            <a:r>
              <a:rPr lang="fr-CA" baseline="0" dirty="0" smtClean="0">
                <a:sym typeface="Wingdings" panose="05000000000000000000" pitchFamily="2" charset="2"/>
              </a:rPr>
              <a:t> / 2 semaine / quand???</a:t>
            </a:r>
          </a:p>
          <a:p>
            <a:r>
              <a:rPr lang="fr-CA" baseline="0" dirty="0" smtClean="0">
                <a:sym typeface="Wingdings" panose="05000000000000000000" pitchFamily="2" charset="2"/>
              </a:rPr>
              <a:t>Correction d’un bug live en </a:t>
            </a:r>
            <a:r>
              <a:rPr lang="fr-CA" baseline="0" dirty="0" err="1" smtClean="0">
                <a:sym typeface="Wingdings" panose="05000000000000000000" pitchFamily="2" charset="2"/>
              </a:rPr>
              <a:t>prod</a:t>
            </a:r>
            <a:r>
              <a:rPr lang="fr-CA" baseline="0" dirty="0" smtClean="0">
                <a:sym typeface="Wingdings" panose="05000000000000000000" pitchFamily="2" charset="2"/>
              </a:rPr>
              <a:t> ?? </a:t>
            </a:r>
          </a:p>
          <a:p>
            <a:endParaRPr lang="fr-CA" baseline="0" dirty="0" smtClean="0">
              <a:sym typeface="Wingdings" panose="05000000000000000000" pitchFamily="2" charset="2"/>
            </a:endParaRPr>
          </a:p>
          <a:p>
            <a:r>
              <a:rPr lang="fr-CA" baseline="0" dirty="0" smtClean="0">
                <a:sym typeface="Wingdings" panose="05000000000000000000" pitchFamily="2" charset="2"/>
              </a:rPr>
              <a:t>------</a:t>
            </a:r>
          </a:p>
          <a:p>
            <a:r>
              <a:rPr lang="fr-CA" dirty="0" smtClean="0"/>
              <a:t>Historique des changements </a:t>
            </a:r>
            <a:r>
              <a:rPr lang="fr-CA" dirty="0" smtClean="0">
                <a:sym typeface="Wingdings" panose="05000000000000000000" pitchFamily="2" charset="2"/>
              </a:rPr>
              <a:t> aussi valide que </a:t>
            </a:r>
            <a:r>
              <a:rPr lang="fr-CA" baseline="0" dirty="0" smtClean="0">
                <a:sym typeface="Wingdings" panose="05000000000000000000" pitchFamily="2" charset="2"/>
              </a:rPr>
              <a:t>la fréquence des </a:t>
            </a:r>
            <a:r>
              <a:rPr lang="fr-CA" baseline="0" dirty="0" err="1" smtClean="0">
                <a:sym typeface="Wingdings" panose="05000000000000000000" pitchFamily="2" charset="2"/>
              </a:rPr>
              <a:t>commits</a:t>
            </a:r>
            <a:endParaRPr lang="fr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60111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80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2511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81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56852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82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53884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83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98642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0D2E-0C1A-4418-8763-9BB732EB1D20}" type="slidenum">
              <a:rPr lang="fr-CA" smtClean="0"/>
              <a:t>84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72249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="" xmlns:a16="http://schemas.microsoft.com/office/drawing/2014/main" id="{537F67D3-257D-425D-BCFA-37A40AAC06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E1C18C1-617F-4D87-90B4-312F3AAB3BD1}" type="slidenum">
              <a:t>85</a:t>
            </a:fld>
            <a:endParaRPr lang="x-none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8F64246-31C5-4B17-BA21-040E77DCEB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="" xmlns:a16="http://schemas.microsoft.com/office/drawing/2014/main" id="{2AAE2EC3-1674-418E-8E83-A2302375AE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>
              <a:latin typeface="Albany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6341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>
            <a:extLst>
              <a:ext uri="{FF2B5EF4-FFF2-40B4-BE49-F238E27FC236}">
                <a16:creationId xmlns="" xmlns:a16="http://schemas.microsoft.com/office/drawing/2014/main" id="{E3A721EB-9C26-4173-95AA-DE4BD60005E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788E36-D183-40B7-9ABC-9A97ADEBDF20}" type="slidenum">
              <a:t>86</a:t>
            </a:fld>
            <a:endParaRPr lang="x-none"/>
          </a:p>
        </p:txBody>
      </p:sp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C79A7C8-0EA6-4D51-957D-38AEF09400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 2">
            <a:extLst>
              <a:ext uri="{FF2B5EF4-FFF2-40B4-BE49-F238E27FC236}">
                <a16:creationId xmlns="" xmlns:a16="http://schemas.microsoft.com/office/drawing/2014/main" id="{85424AA2-EAC9-420A-B8A4-F693B205D6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>
              <a:latin typeface="Albany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8763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1" y="2059012"/>
            <a:ext cx="1219249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64" y="2166365"/>
            <a:ext cx="11468578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5998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996251"/>
            <a:ext cx="9141619" cy="1309255"/>
          </a:xfrm>
        </p:spPr>
        <p:txBody>
          <a:bodyPr>
            <a:normAutofit/>
          </a:bodyPr>
          <a:lstStyle>
            <a:lvl1pPr marL="0" indent="0" algn="ctr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9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0717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6963" y="0"/>
            <a:ext cx="274248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8239" y="274638"/>
            <a:ext cx="2401754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1" y="274638"/>
            <a:ext cx="7971215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7982" y="6422855"/>
            <a:ext cx="2742482" cy="365125"/>
          </a:xfrm>
        </p:spPr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5152" y="6422855"/>
            <a:ext cx="4278555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0946" y="6422855"/>
            <a:ext cx="879530" cy="365125"/>
          </a:xfrm>
        </p:spPr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95118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B9F7-FE8F-4CB7-B90F-B7A115B006F6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8EBC-E876-4F75-A8E2-294E580032C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5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1" y="2059012"/>
            <a:ext cx="1219249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974" y="2208879"/>
            <a:ext cx="10512862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5998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974" y="4010335"/>
            <a:ext cx="10512862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1999">
                <a:solidFill>
                  <a:schemeClr val="tx2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04847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030" y="2011680"/>
            <a:ext cx="4753642" cy="4206240"/>
          </a:xfrm>
        </p:spPr>
        <p:txBody>
          <a:bodyPr/>
          <a:lstStyle>
            <a:lvl1pPr>
              <a:defRPr sz="21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768" y="2011680"/>
            <a:ext cx="4753642" cy="4206240"/>
          </a:xfrm>
        </p:spPr>
        <p:txBody>
          <a:bodyPr/>
          <a:lstStyle>
            <a:lvl1pPr>
              <a:defRPr sz="21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036433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694" y="1913470"/>
            <a:ext cx="4753642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694" y="2656566"/>
            <a:ext cx="4753642" cy="3566160"/>
          </a:xfrm>
        </p:spPr>
        <p:txBody>
          <a:bodyPr/>
          <a:lstStyle>
            <a:lvl1pPr>
              <a:defRPr sz="21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9607" y="1913470"/>
            <a:ext cx="4753642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9607" y="2656564"/>
            <a:ext cx="4753642" cy="3566160"/>
          </a:xfrm>
        </p:spPr>
        <p:txBody>
          <a:bodyPr/>
          <a:lstStyle>
            <a:lvl1pPr>
              <a:defRPr sz="21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71108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55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26647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693" y="2120054"/>
            <a:ext cx="6124885" cy="4114800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6994" y="2147487"/>
            <a:ext cx="3199567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960389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79826" y="2211494"/>
            <a:ext cx="6124885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199">
                <a:solidFill>
                  <a:schemeClr val="tx1">
                    <a:lumMod val="50000"/>
                  </a:schemeClr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8659" y="2150621"/>
            <a:ext cx="3199567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68175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5778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606" y="2011680"/>
            <a:ext cx="9781532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1953" y="6422855"/>
            <a:ext cx="300011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101A9C7-C274-4F50-89C9-83BDB06EDB81}" type="datetime1">
              <a:rPr lang="en-US" smtClean="0"/>
              <a:pPr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5014" y="6422855"/>
            <a:ext cx="5043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6151" y="6422855"/>
            <a:ext cx="94601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BBE7942-5B1B-4E74-B3CD-25BF9B0ABE2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3778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3999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411357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63988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868419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6951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215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358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511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658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sts/tfvc/comparison-git-tfv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netbeans.org/download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nap.com/blog/gitlab-github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21804" y="2060848"/>
            <a:ext cx="10044608" cy="18002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tantia" pitchFamily="18" charset="0"/>
              </a:rPr>
              <a:t>Gestionnaires</a:t>
            </a:r>
            <a:r>
              <a:rPr lang="en-US" dirty="0">
                <a:latin typeface="Constantia" pitchFamily="18" charset="0"/>
              </a:rPr>
              <a:t> de sources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10036" y="5566977"/>
            <a:ext cx="9144000" cy="764606"/>
          </a:xfrm>
        </p:spPr>
        <p:txBody>
          <a:bodyPr/>
          <a:lstStyle/>
          <a:p>
            <a:pPr algn="r"/>
            <a:r>
              <a:rPr lang="en-US" dirty="0">
                <a:latin typeface="Constantia" pitchFamily="18" charset="0"/>
              </a:rPr>
              <a:t>Guillaume Lebel</a:t>
            </a:r>
          </a:p>
        </p:txBody>
      </p:sp>
    </p:spTree>
    <p:extLst>
      <p:ext uri="{BB962C8B-B14F-4D97-AF65-F5344CB8AC3E}">
        <p14:creationId xmlns:p14="http://schemas.microsoft.com/office/powerpoint/2010/main" val="7924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eme source control mana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168" y="2132856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8027D8-9EAD-4876-BFEE-B8C7751C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Qu’est-ce que git?</a:t>
            </a:r>
          </a:p>
        </p:txBody>
      </p:sp>
    </p:spTree>
    <p:extLst>
      <p:ext uri="{BB962C8B-B14F-4D97-AF65-F5344CB8AC3E}">
        <p14:creationId xmlns:p14="http://schemas.microsoft.com/office/powerpoint/2010/main" val="1466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TYPE DE gestionnaires de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606" y="2011680"/>
            <a:ext cx="9781532" cy="3289528"/>
          </a:xfrm>
        </p:spPr>
        <p:txBody>
          <a:bodyPr/>
          <a:lstStyle/>
          <a:p>
            <a:r>
              <a:rPr lang="fr-CA" dirty="0"/>
              <a:t>DISTRIBUÉ</a:t>
            </a:r>
          </a:p>
          <a:p>
            <a:pPr lvl="1"/>
            <a:r>
              <a:rPr lang="fr-CA" dirty="0"/>
              <a:t>CVS</a:t>
            </a:r>
          </a:p>
          <a:p>
            <a:pPr lvl="1"/>
            <a:r>
              <a:rPr lang="fr-CA" dirty="0"/>
              <a:t>SUBVERSION (SVN)</a:t>
            </a:r>
          </a:p>
          <a:p>
            <a:pPr lvl="1"/>
            <a:r>
              <a:rPr lang="fr-CA" dirty="0"/>
              <a:t>MERCURIAL</a:t>
            </a:r>
          </a:p>
          <a:p>
            <a:pPr lvl="1"/>
            <a:r>
              <a:rPr lang="fr-CA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GIT</a:t>
            </a:r>
          </a:p>
          <a:p>
            <a:endParaRPr lang="fr-CA" dirty="0"/>
          </a:p>
          <a:p>
            <a:r>
              <a:rPr lang="fr-CA" dirty="0"/>
              <a:t>CENTRALISÉ</a:t>
            </a:r>
          </a:p>
          <a:p>
            <a:pPr lvl="1"/>
            <a:r>
              <a:rPr lang="fr-CA" dirty="0"/>
              <a:t>TEAM FOUNDATION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FC28713-CB59-4A89-B7DE-C64D612056B0}"/>
              </a:ext>
            </a:extLst>
          </p:cNvPr>
          <p:cNvSpPr/>
          <p:nvPr/>
        </p:nvSpPr>
        <p:spPr>
          <a:xfrm>
            <a:off x="261764" y="609329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hlinkClick r:id="rId3"/>
              </a:rPr>
              <a:t>https://docs.microsoft.com/en-us/vsts/tfvc/comparison-git-tfvc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304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Logiciel nécessaires</a:t>
            </a:r>
          </a:p>
          <a:p>
            <a:pPr lvl="1"/>
            <a:r>
              <a:rPr lang="fr-CA" dirty="0"/>
              <a:t>Git (</a:t>
            </a:r>
            <a:r>
              <a:rPr lang="fr-CA" dirty="0">
                <a:hlinkClick r:id="rId3"/>
              </a:rPr>
              <a:t>https://git-scm.com/downloads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NetBeans (</a:t>
            </a:r>
            <a:r>
              <a:rPr lang="fr-CA" dirty="0">
                <a:hlinkClick r:id="rId4"/>
              </a:rPr>
              <a:t>https://netbeans.org/downloads/</a:t>
            </a:r>
            <a:r>
              <a:rPr lang="fr-CA" dirty="0"/>
              <a:t>)</a:t>
            </a:r>
          </a:p>
          <a:p>
            <a:pPr lvl="1"/>
            <a:endParaRPr lang="fr-CA" dirty="0"/>
          </a:p>
        </p:txBody>
      </p:sp>
      <p:pic>
        <p:nvPicPr>
          <p:cNvPr id="49154" name="Picture 2" descr="Image result for git">
            <a:extLst>
              <a:ext uri="{FF2B5EF4-FFF2-40B4-BE49-F238E27FC236}">
                <a16:creationId xmlns="" xmlns:a16="http://schemas.microsoft.com/office/drawing/2014/main" id="{807E6448-DF14-4E08-A86A-0D58C569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2" y="3717032"/>
            <a:ext cx="2098352" cy="20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Image result for netbeans">
            <a:extLst>
              <a:ext uri="{FF2B5EF4-FFF2-40B4-BE49-F238E27FC236}">
                <a16:creationId xmlns="" xmlns:a16="http://schemas.microsoft.com/office/drawing/2014/main" id="{E27B38F0-717C-426D-9951-25928BEE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97" y="3981995"/>
            <a:ext cx="2857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Quelques définition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5D6991-3547-409E-A338-526BB7A55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06" y="3556304"/>
            <a:ext cx="9781532" cy="19609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A" b="1" u="sng" dirty="0"/>
              <a:t>Commit </a:t>
            </a:r>
            <a:r>
              <a:rPr lang="fr-CA" dirty="0"/>
              <a:t>: Est une image à un moment précis reflétant les changements sur un ou des éléments d’un projet.</a:t>
            </a:r>
          </a:p>
          <a:p>
            <a:pPr marL="0" indent="0">
              <a:buNone/>
            </a:pPr>
            <a:r>
              <a:rPr lang="fr-CA" dirty="0"/>
              <a:t>	</a:t>
            </a:r>
            <a:endParaRPr lang="fr-CA" dirty="0" smtClean="0"/>
          </a:p>
          <a:p>
            <a:pPr marL="0" indent="0">
              <a:buNone/>
            </a:pPr>
            <a:r>
              <a:rPr lang="fr-CA" dirty="0" smtClean="0"/>
              <a:t>	Contenu </a:t>
            </a:r>
            <a:r>
              <a:rPr lang="fr-CA" dirty="0"/>
              <a:t>: 	- Un ensemble d’élément (fichiers)</a:t>
            </a:r>
          </a:p>
          <a:p>
            <a:pPr marL="0" indent="0">
              <a:buNone/>
            </a:pPr>
            <a:r>
              <a:rPr lang="fr-CA" dirty="0"/>
              <a:t>			- Une référence au « Commit » parent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9A9D28B-F2BE-47B9-B4F9-5E2C81102904}"/>
              </a:ext>
            </a:extLst>
          </p:cNvPr>
          <p:cNvSpPr/>
          <p:nvPr/>
        </p:nvSpPr>
        <p:spPr>
          <a:xfrm>
            <a:off x="1205994" y="2420888"/>
            <a:ext cx="560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u="sng" dirty="0"/>
              <a:t>Repository</a:t>
            </a:r>
            <a:r>
              <a:rPr lang="fr-CA" sz="2000" dirty="0"/>
              <a:t> : Est un ensemble de « </a:t>
            </a:r>
            <a:r>
              <a:rPr lang="fr-CA" sz="2000" dirty="0" err="1"/>
              <a:t>Commits</a:t>
            </a:r>
            <a:r>
              <a:rPr lang="fr-CA" sz="20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7726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egi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72" y="1124744"/>
            <a:ext cx="7560840" cy="482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5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3600" dirty="0"/>
              <a:t>Nouveau REPOSITORY – </a:t>
            </a:r>
            <a:r>
              <a:rPr lang="fr-CA" sz="3600" u="sng" dirty="0"/>
              <a:t>NOUVEAU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B2F202-6CF5-4DA8-AFCD-37FD6777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Sélectionner le répertoire</a:t>
            </a:r>
          </a:p>
          <a:p>
            <a:r>
              <a:rPr lang="fr-CA" dirty="0"/>
              <a:t>Initialiser le répertoire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="" xmlns:a16="http://schemas.microsoft.com/office/drawing/2014/main" id="{6C50BBA0-C1AA-402E-A364-244A1112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3187292"/>
            <a:ext cx="7992888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init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FB29E257-66B5-4A05-B17F-D85EFDBE8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712" y="4147460"/>
            <a:ext cx="7992888" cy="6988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init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[-q | --quiet]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bare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template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template_directory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separate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-git-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dir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&lt;git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dir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shared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[=&lt;permissions&gt;]] [directory]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>
            <a:normAutofit/>
          </a:bodyPr>
          <a:lstStyle/>
          <a:p>
            <a:r>
              <a:rPr lang="fr-CA" sz="3600" dirty="0"/>
              <a:t>NOUVEAU REPOSITORY – </a:t>
            </a:r>
            <a:r>
              <a:rPr lang="fr-CA" sz="3600" u="sng" dirty="0"/>
              <a:t>PROJET EXISTANT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9C1C2D52-2B8E-451B-AB4D-C9E15E05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3717032"/>
            <a:ext cx="3672408" cy="10681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cd 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/to/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/codebase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git init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(1)</a:t>
            </a:r>
            <a:endParaRPr lang="fr-FR" altLang="fr-FR" sz="1400" dirty="0">
              <a:solidFill>
                <a:srgbClr val="F14E32"/>
              </a:solidFill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git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.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(2)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git commit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(3)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C9171E4-E78D-46D8-AC21-E0A0E61A9D3E}"/>
              </a:ext>
            </a:extLst>
          </p:cNvPr>
          <p:cNvSpPr/>
          <p:nvPr/>
        </p:nvSpPr>
        <p:spPr>
          <a:xfrm>
            <a:off x="1485900" y="2505670"/>
            <a:ext cx="2782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Exemple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0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754F76-3CE3-439B-A015-2A621C15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268760"/>
            <a:ext cx="7848872" cy="42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>
            <a:normAutofit/>
          </a:bodyPr>
          <a:lstStyle/>
          <a:p>
            <a:r>
              <a:rPr lang="fr-CA" sz="3600" dirty="0"/>
              <a:t>*.GITIGNORE</a:t>
            </a:r>
            <a:endParaRPr lang="fr-CA" sz="3600" u="sn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08E41B6C-47D6-465B-A508-D31640856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18441"/>
              </p:ext>
            </p:extLst>
          </p:nvPr>
        </p:nvGraphicFramePr>
        <p:xfrm>
          <a:off x="2492972" y="2132856"/>
          <a:ext cx="7200800" cy="4317104"/>
        </p:xfrm>
        <a:graphic>
          <a:graphicData uri="http://schemas.openxmlformats.org/drawingml/2006/table">
            <a:tbl>
              <a:tblPr/>
              <a:tblGrid>
                <a:gridCol w="972302">
                  <a:extLst>
                    <a:ext uri="{9D8B030D-6E8A-4147-A177-3AD203B41FA5}">
                      <a16:colId xmlns="" xmlns:a16="http://schemas.microsoft.com/office/drawing/2014/main" val="2108400935"/>
                    </a:ext>
                  </a:extLst>
                </a:gridCol>
                <a:gridCol w="6228498">
                  <a:extLst>
                    <a:ext uri="{9D8B030D-6E8A-4147-A177-3AD203B41FA5}">
                      <a16:colId xmlns="" xmlns:a16="http://schemas.microsoft.com/office/drawing/2014/main" val="1802158553"/>
                    </a:ext>
                  </a:extLst>
                </a:gridCol>
              </a:tblGrid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 Build and Release Folders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1784227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bin-debug/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40196007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bin-release/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3369864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[Oo]bj/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0359431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[Bb]in/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5907409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fr-CA" sz="10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57306888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 Other files and folders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3740996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 dirty="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.settings/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47346225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fr-CA" sz="10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0436028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 Executables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79000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*.swf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6825258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*.air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669781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*.ipa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183336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CA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*.apk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7205418"/>
                  </a:ext>
                </a:extLst>
              </a:tr>
              <a:tr h="193423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fr-CA" sz="100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8218378"/>
                  </a:ext>
                </a:extLst>
              </a:tr>
              <a:tr h="483525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 Project files, i.e. `.project`, `.actionScriptProperties` and `.flexProperties`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9458716"/>
                  </a:ext>
                </a:extLst>
              </a:tr>
              <a:tr h="483525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 should NOT be excluded as they contain compiler settings and other important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0768990"/>
                  </a:ext>
                </a:extLst>
              </a:tr>
              <a:tr h="338474">
                <a:tc>
                  <a:txBody>
                    <a:bodyPr/>
                    <a:lstStyle/>
                    <a:p>
                      <a:pPr algn="r" fontAlgn="t"/>
                      <a:endParaRPr lang="fr-CA" sz="1000">
                        <a:effectLst/>
                        <a:latin typeface="SFMono-Regular"/>
                      </a:endParaRP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# information for Eclipse / Flash Builder.</a:t>
                      </a:r>
                    </a:p>
                  </a:txBody>
                  <a:tcPr marL="50388" marR="50388" marT="24186" marB="241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8735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6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8F32350-006A-4413-A58D-EA700A11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980728"/>
            <a:ext cx="7992888" cy="5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unny git in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8" y="1916832"/>
            <a:ext cx="468052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44" y="260648"/>
            <a:ext cx="9781532" cy="1508760"/>
          </a:xfrm>
        </p:spPr>
        <p:txBody>
          <a:bodyPr/>
          <a:lstStyle/>
          <a:p>
            <a:pPr algn="ctr"/>
            <a:r>
              <a:rPr lang="fr-FR" dirty="0"/>
              <a:t>Pourquoi utiliser un gestionnaires de sources ???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718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>
            <a:normAutofit/>
          </a:bodyPr>
          <a:lstStyle/>
          <a:p>
            <a:r>
              <a:rPr lang="fr-CA" sz="3600" dirty="0" smtClean="0"/>
              <a:t>GIT REMOTE ADD ORIGIN ….</a:t>
            </a:r>
            <a:endParaRPr lang="fr-CA" sz="3600" u="sng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6B77613-7C60-44DC-AAAE-CA06B8A7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3187292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it 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remote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origin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repository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Url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2BF58E16-A82D-4975-BA41-1330E5E0C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4" y="4581648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Image result for FUNNY CLONE">
            <a:extLst>
              <a:ext uri="{FF2B5EF4-FFF2-40B4-BE49-F238E27FC236}">
                <a16:creationId xmlns="" xmlns:a16="http://schemas.microsoft.com/office/drawing/2014/main" id="{BE0647F4-AEDE-45B2-A923-9C44A215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476672"/>
            <a:ext cx="7488832" cy="571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>
            <a:normAutofit/>
          </a:bodyPr>
          <a:lstStyle/>
          <a:p>
            <a:r>
              <a:rPr lang="fr-CA" sz="3600" dirty="0" err="1" smtClean="0"/>
              <a:t>clôner</a:t>
            </a:r>
            <a:endParaRPr lang="fr-CA" sz="3600" u="sng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6B77613-7C60-44DC-AAAE-CA06B8A7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2756405"/>
            <a:ext cx="9781533" cy="1345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clone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template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template_directory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[-l] [-s] [--no-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hardlinks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[-q] [-n]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bare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mirror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[-o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[-b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[-u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upload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-pack&gt;]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reference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&lt;repository&gt;]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dissociate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separate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-git-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dir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&lt;git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dir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depth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depth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[--[no-]single-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branch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[--no-tags]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recurse-submodules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[=&lt;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&gt;]] [--[no-]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shallow-submodules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[--jobs &lt;n&gt;] [--] &lt;repository&gt; [&lt;directory&gt;]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2BF58E16-A82D-4975-BA41-1330E5E0C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4959623"/>
            <a:ext cx="9781533" cy="6680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git clone git://git.kernel.org/pub/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scm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/.../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linux.git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-linux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cd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-linux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$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make</a:t>
            </a:r>
            <a:r>
              <a:rPr kumimoji="0" lang="fr-FR" altLang="fr-FR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>
            <a:normAutofit/>
          </a:bodyPr>
          <a:lstStyle/>
          <a:p>
            <a:r>
              <a:rPr lang="fr-CA" sz="3600" dirty="0" err="1" smtClean="0"/>
              <a:t>Clôner</a:t>
            </a:r>
            <a:r>
              <a:rPr lang="fr-CA" sz="3600" dirty="0" smtClean="0"/>
              <a:t> VS GIT REMOTE ADD</a:t>
            </a:r>
            <a:endParaRPr lang="fr-CA" sz="3600" u="sng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6B77613-7C60-44DC-AAAE-CA06B8A7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3187292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clone &lt;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repositoryUrl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66B77613-7C60-44DC-AAAE-CA06B8A7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4" y="4005064"/>
            <a:ext cx="9781533" cy="1314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</a:t>
            </a:r>
            <a:r>
              <a:rPr kumimoji="0" lang="fr-FR" altLang="fr-FR" b="1" i="1" u="none" strike="noStrike" cap="none" normalizeH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b="1" i="1" u="none" strike="noStrike" cap="none" normalizeH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init</a:t>
            </a:r>
            <a:endParaRPr lang="fr-FR" altLang="fr-FR" b="1" i="1" dirty="0">
              <a:solidFill>
                <a:srgbClr val="F14E32"/>
              </a:solidFill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commit –m &lt;message&gt;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remote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add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origin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 &lt;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remoteUrl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&gt;</a:t>
            </a:r>
            <a:endParaRPr kumimoji="0" lang="fr-FR" altLang="fr-FR" b="1" i="1" u="none" strike="noStrike" cap="none" normalizeH="0" dirty="0" smtClean="0">
              <a:ln>
                <a:noFill/>
              </a:ln>
              <a:solidFill>
                <a:srgbClr val="F14E32"/>
              </a:solidFill>
              <a:effectLst/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1454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>
            <a:normAutofit/>
          </a:bodyPr>
          <a:lstStyle/>
          <a:p>
            <a:r>
              <a:rPr lang="fr-CA" sz="3600" dirty="0" err="1" smtClean="0"/>
              <a:t>Clôner</a:t>
            </a:r>
            <a:r>
              <a:rPr lang="fr-CA" sz="3600" dirty="0" smtClean="0"/>
              <a:t> VS GIT REMOTE ADD</a:t>
            </a:r>
            <a:endParaRPr lang="fr-CA" sz="3600" u="sng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6B77613-7C60-44DC-AAAE-CA06B8A7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3187292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clone &lt;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repositoryUrl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66B77613-7C60-44DC-AAAE-CA06B8A72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4" y="4005064"/>
            <a:ext cx="9781533" cy="1314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</a:t>
            </a:r>
            <a:r>
              <a:rPr kumimoji="0" lang="fr-FR" altLang="fr-FR" b="1" i="1" u="none" strike="noStrike" cap="none" normalizeH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b="1" i="1" u="none" strike="noStrike" cap="none" normalizeH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init</a:t>
            </a:r>
            <a:endParaRPr lang="fr-FR" altLang="fr-FR" b="1" i="1" dirty="0">
              <a:solidFill>
                <a:srgbClr val="F14E32"/>
              </a:solidFill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commit –m &lt;message&gt;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remote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add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origin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 &lt;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remoteUrl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&gt;</a:t>
            </a:r>
            <a:endParaRPr kumimoji="0" lang="fr-FR" altLang="fr-FR" b="1" i="1" u="none" strike="noStrike" cap="none" normalizeH="0" dirty="0" smtClean="0">
              <a:ln>
                <a:noFill/>
              </a:ln>
              <a:solidFill>
                <a:srgbClr val="F14E32"/>
              </a:solidFill>
              <a:effectLst/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05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Ajouter nouveau fichiers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E50EF7B1-E67F-42D9-8251-39CE1C5B3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892" y="4079684"/>
            <a:ext cx="9073008" cy="11297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verbose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| -v] [--dry-run | -n] [--force | -f] [--interactive | -i] [--patch | -p]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edit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| -e] [--[no-]all | --[no-]ignore-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removal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| [--update | -u]]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intent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-to-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| -N]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refresh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[--ignore-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errors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[--ignore-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missing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renormalize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[--chmod=(+|-)x]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E688B52A-E3A8-4831-97AB-55158D98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892" y="3044582"/>
            <a:ext cx="9073008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Ajouter nouveau fichiers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B236EB9-D5A7-41D7-BD75-CA3D2AF8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120" y="2276872"/>
            <a:ext cx="4536504" cy="38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7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052736"/>
            <a:ext cx="7776864" cy="49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Supprimer des fichiers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6FAE2707-5C82-49CD-9537-42BF9CBB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3" y="4581650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rm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[-f | --force] [-n] [-r]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cached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[--ignore-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unmatch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[--quiet] [--] &lt;file&gt;…​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6AA525-4AAF-4E8C-AF0E-8BC2500E1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2" y="3458716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rm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&lt;file&gt;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Apporter des changements</a:t>
            </a:r>
          </a:p>
        </p:txBody>
      </p:sp>
      <p:pic>
        <p:nvPicPr>
          <p:cNvPr id="13314" name="Picture 2" descr="Image result for funny code change">
            <a:extLst>
              <a:ext uri="{FF2B5EF4-FFF2-40B4-BE49-F238E27FC236}">
                <a16:creationId xmlns="" xmlns:a16="http://schemas.microsoft.com/office/drawing/2014/main" id="{3A6F64C5-DFD0-4197-935E-CA727BA9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056" y="2276872"/>
            <a:ext cx="5688632" cy="400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1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3501008"/>
            <a:ext cx="533400" cy="733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61964" y="2636912"/>
            <a:ext cx="3384376" cy="2880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Mise</a:t>
            </a:r>
            <a:r>
              <a:rPr lang="fr-CA" dirty="0" smtClean="0"/>
              <a:t> en situation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9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Apporter des changements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="" xmlns:a16="http://schemas.microsoft.com/office/drawing/2014/main" id="{8E36DAD7-195E-47EE-8A9C-1CF61079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06" y="2046012"/>
            <a:ext cx="7992888" cy="450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33781C38-FF97-4AFA-B9CE-1E9C6ADF3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6780" y="4055634"/>
            <a:ext cx="269056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add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ange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68" y="692696"/>
            <a:ext cx="9649072" cy="52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37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Soumettre changements / ajout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D7F9C91-E674-4055-9372-0EDDB3D0F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04" y="2522810"/>
            <a:ext cx="9781532" cy="564874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Conserve dans le « Repository » local les changements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9A3B9361-EA77-4636-9322-1F312C083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4653138"/>
            <a:ext cx="9781533" cy="11297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commit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[-a | --interactive | --patch] [-s] [-v] [-u&lt;mode&gt;]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amend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[--dry-run] [(-c | -C |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fixup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| --squash) &lt;commit&gt;] [-F &lt;file&gt; | -m &lt;msg&gt;] [--reset-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author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allow-empty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allow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empty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-message] [--no-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verify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[-e]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author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author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[--date=&lt;date&gt;]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cleanup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=&lt;mode&gt;] [--[no-]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status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[-i | -o] [-S[&lt;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keyid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&gt;]] [--] [&lt;file&gt;…​]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BB94D96C-4B53-4092-A8E1-7642C780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3068960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commit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01B2F297-167E-40A4-BD1D-B9EF3A59E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416" y="3861945"/>
            <a:ext cx="6545909" cy="452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F14E32"/>
                </a:solidFill>
                <a:latin typeface="Courier"/>
              </a:rPr>
              <a:t>-m &lt;msg&gt; </a:t>
            </a:r>
            <a:r>
              <a:rPr lang="fr-FR" altLang="fr-FR" sz="1600" dirty="0">
                <a:solidFill>
                  <a:srgbClr val="F14E32"/>
                </a:solidFill>
                <a:latin typeface="Courier"/>
                <a:sym typeface="Wingdings" panose="05000000000000000000" pitchFamily="2" charset="2"/>
              </a:rPr>
              <a:t> Annotation lors du commit</a:t>
            </a:r>
            <a:endParaRPr kumimoji="0" lang="fr-FR" altLang="fr-F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Soumettre changements / ajout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AD3F1C59-13EA-443F-8E06-735364E79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3797450"/>
            <a:ext cx="9781532" cy="1345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push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[--all |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mirror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| --tags] [--follow-tags]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atomic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[-n | --dry-run]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receive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-pack=&lt;git-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receive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-pack&gt;] [--repo=&lt;repository&gt;] [-f | --force] [-d |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delete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[--prune] [-v |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verbose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[-u | --set-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upstream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[--push-option=&lt;string&gt;] [--[no-]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signed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|--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signed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true|false|if-asked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)] [--force-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lease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[=&lt;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refname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&gt;[:&lt;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expect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&gt;]]] [--no-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verify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[&lt;repository&gt;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refspec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BBB83D32-F576-4C56-A98A-D2C2DA934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172" y="2657971"/>
            <a:ext cx="97815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push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origin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branchname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6DEC1A16-00DE-48B4-B175-E0A4530C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21" y="2127607"/>
            <a:ext cx="9781532" cy="483415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Publie chacun  des « </a:t>
            </a:r>
            <a:r>
              <a:rPr lang="fr-CA" dirty="0" err="1"/>
              <a:t>Commits</a:t>
            </a:r>
            <a:r>
              <a:rPr lang="fr-CA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4769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Soumettre changements / ajout</a:t>
            </a:r>
          </a:p>
        </p:txBody>
      </p:sp>
      <p:pic>
        <p:nvPicPr>
          <p:cNvPr id="11268" name="Picture 4" descr="Related image">
            <a:extLst>
              <a:ext uri="{FF2B5EF4-FFF2-40B4-BE49-F238E27FC236}">
                <a16:creationId xmlns="" xmlns:a16="http://schemas.microsoft.com/office/drawing/2014/main" id="{D1BAFC03-8E3F-40E6-B996-23518A815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0" y="2132856"/>
            <a:ext cx="5444082" cy="42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funny git pull">
            <a:extLst>
              <a:ext uri="{FF2B5EF4-FFF2-40B4-BE49-F238E27FC236}">
                <a16:creationId xmlns="" xmlns:a16="http://schemas.microsoft.com/office/drawing/2014/main" id="{B550407F-3502-4C7E-9D37-EAC43916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68" y="2458501"/>
            <a:ext cx="5319125" cy="355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4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elated image">
            <a:extLst>
              <a:ext uri="{FF2B5EF4-FFF2-40B4-BE49-F238E27FC236}">
                <a16:creationId xmlns="" xmlns:a16="http://schemas.microsoft.com/office/drawing/2014/main" id="{75E3471F-8A86-40AC-9670-80E97799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64" y="476672"/>
            <a:ext cx="7488832" cy="599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Historique des changements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7298F01D-C193-4B1B-9812-D88175C90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860" y="4546214"/>
            <a:ext cx="97758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log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[&lt;options&gt;]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revision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range&gt;] [[\--]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1696FDBB-6903-4A74-A680-E60307719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010" y="2444452"/>
            <a:ext cx="97758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log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="" xmlns:a16="http://schemas.microsoft.com/office/drawing/2014/main" id="{DF990FDD-4C4F-4E22-96A9-64849A9A9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58" y="3169575"/>
            <a:ext cx="9781532" cy="483416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Liste chacun des « </a:t>
            </a:r>
            <a:r>
              <a:rPr lang="fr-CA" dirty="0" err="1"/>
              <a:t>Commits</a:t>
            </a:r>
            <a:r>
              <a:rPr lang="fr-CA" dirty="0"/>
              <a:t> » effectué</a:t>
            </a:r>
          </a:p>
        </p:txBody>
      </p:sp>
    </p:spTree>
    <p:extLst>
      <p:ext uri="{BB962C8B-B14F-4D97-AF65-F5344CB8AC3E}">
        <p14:creationId xmlns:p14="http://schemas.microsoft.com/office/powerpoint/2010/main" val="28227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« </a:t>
            </a:r>
            <a:r>
              <a:rPr lang="fr-CA" dirty="0" err="1"/>
              <a:t>Versionning</a:t>
            </a:r>
            <a:r>
              <a:rPr lang="fr-CA" dirty="0"/>
              <a:t> »</a:t>
            </a:r>
          </a:p>
        </p:txBody>
      </p:sp>
      <p:pic>
        <p:nvPicPr>
          <p:cNvPr id="45058" name="Picture 2" descr="Image result for git log example">
            <a:extLst>
              <a:ext uri="{FF2B5EF4-FFF2-40B4-BE49-F238E27FC236}">
                <a16:creationId xmlns="" xmlns:a16="http://schemas.microsoft.com/office/drawing/2014/main" id="{0F18920A-3B66-4D55-84BE-B8032FC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988840"/>
            <a:ext cx="52768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9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« </a:t>
            </a:r>
            <a:r>
              <a:rPr lang="fr-CA" dirty="0" err="1"/>
              <a:t>Versionning</a:t>
            </a:r>
            <a:r>
              <a:rPr lang="fr-CA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543B64-09A2-42F3-828D-FFD561E3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96" y="2564904"/>
            <a:ext cx="6115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ar ctrl 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76" y="260648"/>
            <a:ext cx="5256584" cy="64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494012" y="2669454"/>
            <a:ext cx="6490064" cy="28443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</a:t>
            </a:r>
            <a:endParaRPr lang="fr-C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36" y="2888940"/>
            <a:ext cx="533400" cy="7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36" y="4599787"/>
            <a:ext cx="533400" cy="733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22820" y="4354431"/>
            <a:ext cx="4032448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 </a:t>
            </a:r>
            <a:r>
              <a:rPr lang="fr-CA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travail à deux </a:t>
            </a:r>
            <a:endParaRPr lang="fr-CA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98068" y="3140968"/>
            <a:ext cx="709060" cy="950644"/>
          </a:xfrm>
          <a:prstGeom prst="straightConnector1">
            <a:avLst/>
          </a:prstGeom>
          <a:ln w="3492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98068" y="4126727"/>
            <a:ext cx="709060" cy="839772"/>
          </a:xfrm>
          <a:prstGeom prst="straightConnector1">
            <a:avLst/>
          </a:prstGeom>
          <a:ln w="3492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/>
          <a:lstStyle/>
          <a:p>
            <a:r>
              <a:rPr lang="fr-CA" dirty="0" smtClean="0"/>
              <a:t>Mise en situation</a:t>
            </a:r>
            <a:endParaRPr lang="fr-CA" dirty="0"/>
          </a:p>
        </p:txBody>
      </p:sp>
      <p:sp>
        <p:nvSpPr>
          <p:cNvPr id="9" name="Rectangle 8"/>
          <p:cNvSpPr/>
          <p:nvPr/>
        </p:nvSpPr>
        <p:spPr>
          <a:xfrm>
            <a:off x="3707128" y="2643584"/>
            <a:ext cx="4032448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Nouveau texte sur ligne 3</a:t>
            </a: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1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6413E-6 2.22222E-6 L -0.28979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6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336E-6 2.96296E-6 L 0.00131 0.1219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3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4.07407E-6 L 4.99088E-6 -0.1275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10" grpId="2" animBg="1"/>
      <p:bldP spid="9" grpId="0" animBg="1"/>
      <p:bldP spid="9" grpId="1" animBg="1"/>
      <p:bldP spid="9" grpId="2" animBg="1"/>
      <p:bldP spid="9" grpId="3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Annuler une modification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3F95BB4-DAAF-4EE4-A866-801442FC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040" y="2542475"/>
            <a:ext cx="9500318" cy="7604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checkout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-- fichier.***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E3B214C-7AA5-477D-9310-E31A4E0AF05F}"/>
              </a:ext>
            </a:extLst>
          </p:cNvPr>
          <p:cNvSpPr txBox="1"/>
          <p:nvPr/>
        </p:nvSpPr>
        <p:spPr>
          <a:xfrm>
            <a:off x="765820" y="2187207"/>
            <a:ext cx="364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Si aucun « Commit » n’a été effectué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E49EBE8-BE20-4FBB-AC27-857A1B1A2E26}"/>
              </a:ext>
            </a:extLst>
          </p:cNvPr>
          <p:cNvSpPr txBox="1"/>
          <p:nvPr/>
        </p:nvSpPr>
        <p:spPr>
          <a:xfrm>
            <a:off x="765820" y="381234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Après un commit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FE907412-9F3A-45F1-95EB-7823FBB53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4232619"/>
            <a:ext cx="9500318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revert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XXXXX</a:t>
            </a:r>
          </a:p>
        </p:txBody>
      </p:sp>
    </p:spTree>
    <p:extLst>
      <p:ext uri="{BB962C8B-B14F-4D97-AF65-F5344CB8AC3E}">
        <p14:creationId xmlns:p14="http://schemas.microsoft.com/office/powerpoint/2010/main" val="11759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Annuler une modification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B0ACC717-6BD0-4136-8274-56D163767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3886732"/>
            <a:ext cx="9500318" cy="1037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reset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[-q]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tree-ish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[--]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reset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(--patch | -p)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tree-ish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reset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[--soft | --mixed [-N] | --hard | --merge |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keep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[-q] [&lt;commit&gt;]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43F95BB4-DAAF-4EE4-A866-801442FC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2708920"/>
            <a:ext cx="9500318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reset –hard XXXXX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90E0C8-D659-42A1-A4AD-281A1B058B84}"/>
              </a:ext>
            </a:extLst>
          </p:cNvPr>
          <p:cNvSpPr txBox="1"/>
          <p:nvPr/>
        </p:nvSpPr>
        <p:spPr>
          <a:xfrm>
            <a:off x="765820" y="2181640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Annule les changements de l’historique -- </a:t>
            </a:r>
            <a:r>
              <a:rPr lang="fr-CA" b="1" dirty="0"/>
              <a:t>IRRÉVERSIBLE</a:t>
            </a:r>
          </a:p>
        </p:txBody>
      </p:sp>
    </p:spTree>
    <p:extLst>
      <p:ext uri="{BB962C8B-B14F-4D97-AF65-F5344CB8AC3E}">
        <p14:creationId xmlns:p14="http://schemas.microsoft.com/office/powerpoint/2010/main" val="8911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692696"/>
            <a:ext cx="10225136" cy="53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Obtenir des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046376-7A28-4651-8D0B-CFAEA0B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21" y="2636912"/>
            <a:ext cx="5305425" cy="404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1940DF-CC4C-4852-9A1B-7FC92B192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3" y="2644914"/>
            <a:ext cx="4020023" cy="4040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B1CFEFA-84C5-403E-A929-B8A702F4B170}"/>
              </a:ext>
            </a:extLst>
          </p:cNvPr>
          <p:cNvSpPr/>
          <p:nvPr/>
        </p:nvSpPr>
        <p:spPr>
          <a:xfrm>
            <a:off x="2422004" y="1844824"/>
            <a:ext cx="1821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Fetch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C12091F-94C3-4EFD-ADAC-3AF5518F755E}"/>
              </a:ext>
            </a:extLst>
          </p:cNvPr>
          <p:cNvSpPr/>
          <p:nvPr/>
        </p:nvSpPr>
        <p:spPr>
          <a:xfrm>
            <a:off x="8171577" y="1776363"/>
            <a:ext cx="1369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30738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Obtenir des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262" y="2738752"/>
            <a:ext cx="5004048" cy="996082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Obtiens tous les « </a:t>
            </a:r>
            <a:r>
              <a:rPr lang="fr-CA" dirty="0" err="1"/>
              <a:t>Commits</a:t>
            </a:r>
            <a:r>
              <a:rPr lang="fr-CA" dirty="0"/>
              <a:t> »</a:t>
            </a:r>
          </a:p>
          <a:p>
            <a:pPr marL="0" indent="0">
              <a:buNone/>
            </a:pPr>
            <a:r>
              <a:rPr lang="fr-CA" dirty="0"/>
              <a:t>Rien n’est appliqué localement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="" xmlns:a16="http://schemas.microsoft.com/office/drawing/2014/main" id="{E8C5D26C-4AEB-400A-B0C4-1108A765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749" y="3217361"/>
            <a:ext cx="1229122" cy="12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96FA07B0-D3EA-482A-AF77-2483B3E34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262" y="4854255"/>
            <a:ext cx="9781532" cy="1314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fetch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[&lt;options&gt;] [&lt;repository&gt;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refspec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fetch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[&lt;options&gt;] &lt;group&gt;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fetch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--multiple [&lt;options&gt;] [(&lt;repository&gt; | &lt;group&gt;)…​]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fetch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--all [&lt;options&gt;]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189F549A-91AA-47E9-BD2E-F19F4A23B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2110939"/>
            <a:ext cx="97815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fetch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9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Obtenir des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262" y="3223466"/>
            <a:ext cx="5004048" cy="1500138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Obtiens tous les « </a:t>
            </a:r>
            <a:r>
              <a:rPr lang="fr-CA" dirty="0" err="1"/>
              <a:t>Commits</a:t>
            </a:r>
            <a:r>
              <a:rPr lang="fr-CA" dirty="0"/>
              <a:t> »</a:t>
            </a:r>
          </a:p>
          <a:p>
            <a:pPr marL="0" indent="0">
              <a:buNone/>
            </a:pPr>
            <a:r>
              <a:rPr lang="fr-CA" dirty="0"/>
              <a:t>Appliquer les changements localement</a:t>
            </a:r>
          </a:p>
          <a:p>
            <a:pPr marL="0" indent="0">
              <a:buNone/>
            </a:pPr>
            <a:r>
              <a:rPr lang="fr-CA" dirty="0"/>
              <a:t>Résolution de conflits (Si applicable)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0A56A03A-108C-4E91-8DA9-D4C119401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16" y="5065065"/>
            <a:ext cx="960782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pull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[options] [&lt;repository&gt;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refspec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24C57815-D1A2-49CC-A213-5B48F5C8C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15" y="2121592"/>
            <a:ext cx="9607823" cy="1037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1" i="1" u="none" strike="noStrike" cap="none" normalizeH="0" baseline="0" dirty="0" smtClean="0">
              <a:ln>
                <a:noFill/>
              </a:ln>
              <a:solidFill>
                <a:srgbClr val="F14E32"/>
              </a:solidFill>
              <a:effectLst/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git pull -- all</a:t>
            </a:r>
            <a:endParaRPr lang="fr-FR" altLang="fr-FR" b="1" i="1" dirty="0">
              <a:solidFill>
                <a:srgbClr val="F14E32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2536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Obtenir des sources</a:t>
            </a:r>
          </a:p>
        </p:txBody>
      </p:sp>
      <p:pic>
        <p:nvPicPr>
          <p:cNvPr id="1026" name="Picture 2" descr="Image result for git clone vs git p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897" y="198884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Obtenir des sources</a:t>
            </a:r>
          </a:p>
        </p:txBody>
      </p:sp>
      <p:pic>
        <p:nvPicPr>
          <p:cNvPr id="12290" name="Picture 2" descr="Image result for différence entre git pull fetch rebase">
            <a:extLst>
              <a:ext uri="{FF2B5EF4-FFF2-40B4-BE49-F238E27FC236}">
                <a16:creationId xmlns="" xmlns:a16="http://schemas.microsoft.com/office/drawing/2014/main" id="{FDFDA84C-5287-4FCC-A255-4078BDF27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22" y="2014023"/>
            <a:ext cx="104775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Related image">
            <a:extLst>
              <a:ext uri="{FF2B5EF4-FFF2-40B4-BE49-F238E27FC236}">
                <a16:creationId xmlns="" xmlns:a16="http://schemas.microsoft.com/office/drawing/2014/main" id="{94C8FD12-57D4-41F9-BA59-5288F20C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476672"/>
            <a:ext cx="6192688" cy="60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0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des conflits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007A92E0-0321-4FEF-AC34-F6A4D9658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7" y="4437112"/>
            <a:ext cx="97815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mergetool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tool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tool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[-y | --[no-]prompt] [&lt;file&gt;…​]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EC0BB451-66F9-4B55-BC93-9A195620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3356992"/>
            <a:ext cx="97815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mergetool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36" y="2888940"/>
            <a:ext cx="533400" cy="7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36" y="4599787"/>
            <a:ext cx="533400" cy="7334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4132" y="2643585"/>
            <a:ext cx="4032448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Nouveau texte sur ligne 3</a:t>
            </a: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4132" y="4350618"/>
            <a:ext cx="4032448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 </a:t>
            </a:r>
            <a:r>
              <a:rPr lang="fr-CA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travail à deux </a:t>
            </a:r>
            <a:endParaRPr lang="fr-CA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812" y="3737049"/>
            <a:ext cx="2016224" cy="994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CA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du fichier A</a:t>
            </a:r>
          </a:p>
          <a:p>
            <a:endParaRPr lang="fr-CA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sur la ligne 4</a:t>
            </a:r>
            <a:endParaRPr lang="fr-CA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>
            <a:stCxn id="11" idx="3"/>
            <a:endCxn id="9" idx="1"/>
          </p:cNvCxnSpPr>
          <p:nvPr/>
        </p:nvCxnSpPr>
        <p:spPr>
          <a:xfrm flipV="1">
            <a:off x="2710036" y="3255653"/>
            <a:ext cx="864096" cy="978780"/>
          </a:xfrm>
          <a:prstGeom prst="straightConnector1">
            <a:avLst/>
          </a:prstGeom>
          <a:ln w="3492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2710036" y="4234433"/>
            <a:ext cx="864096" cy="730709"/>
          </a:xfrm>
          <a:prstGeom prst="straightConnector1">
            <a:avLst/>
          </a:prstGeom>
          <a:ln w="3492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/>
          <a:lstStyle/>
          <a:p>
            <a:r>
              <a:rPr lang="fr-CA" dirty="0" smtClean="0"/>
              <a:t>Mise en situation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2988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Gestion des conflits</a:t>
            </a:r>
            <a:endParaRPr lang="fr-CA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6DFE575-5D75-467F-AC8C-F697B68405B2}"/>
              </a:ext>
            </a:extLst>
          </p:cNvPr>
          <p:cNvSpPr/>
          <p:nvPr/>
        </p:nvSpPr>
        <p:spPr>
          <a:xfrm>
            <a:off x="4870276" y="2456795"/>
            <a:ext cx="4536504" cy="440120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araxis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bc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bc3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codecompare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deltawalker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diffmerge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diffuse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ecmerge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emerge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Examdiff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gvimdiff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gvimdiff2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gvimdiff3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kdiff3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meld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opendiff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p4merge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tkdiff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winmerge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xxdiff</a:t>
            </a:r>
            <a:endParaRPr lang="fr-CA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5AEB0A2-0104-47F4-8B4A-C9F295420F68}"/>
              </a:ext>
            </a:extLst>
          </p:cNvPr>
          <p:cNvSpPr/>
          <p:nvPr/>
        </p:nvSpPr>
        <p:spPr>
          <a:xfrm>
            <a:off x="758202" y="3212976"/>
            <a:ext cx="31759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bg1"/>
                </a:solidFill>
                <a:effectLst/>
              </a:rPr>
              <a:t>Outils</a:t>
            </a:r>
            <a:endParaRPr lang="en-US" sz="5400" dirty="0">
              <a:ln w="0"/>
              <a:solidFill>
                <a:schemeClr val="bg1"/>
              </a:solidFill>
            </a:endParaRPr>
          </a:p>
          <a:p>
            <a:pPr algn="ctr"/>
            <a:r>
              <a:rPr lang="en-US" sz="5400" b="0" cap="none" spc="0" dirty="0" err="1">
                <a:ln w="0"/>
                <a:solidFill>
                  <a:schemeClr val="bg1"/>
                </a:solidFill>
                <a:effectLst/>
              </a:rPr>
              <a:t>disponible</a:t>
            </a:r>
            <a:endParaRPr lang="en-US" sz="5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54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des conflits - outils</a:t>
            </a:r>
          </a:p>
        </p:txBody>
      </p:sp>
      <p:pic>
        <p:nvPicPr>
          <p:cNvPr id="22530" name="Picture 2" descr="Image result for git mergetool example">
            <a:extLst>
              <a:ext uri="{FF2B5EF4-FFF2-40B4-BE49-F238E27FC236}">
                <a16:creationId xmlns="" xmlns:a16="http://schemas.microsoft.com/office/drawing/2014/main" id="{257097D7-5785-4DCC-ABA8-9CCB0BB1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04" y="2204864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my precious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332656"/>
            <a:ext cx="6264696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Réserver un fichier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362FC425-E3F4-42CF-A294-EBE61093B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5" y="2667612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lfs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362FC425-E3F4-42CF-A294-EBE61093B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4509120"/>
            <a:ext cx="9781533" cy="1314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lfs</a:t>
            </a:r>
            <a:r>
              <a:rPr kumimoji="0" lang="fr-FR" altLang="fr-FR" b="1" i="1" u="none" strike="noStrike" cap="none" normalizeH="0" baseline="0" dirty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lock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lfs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 push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lfs</a:t>
            </a: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b="1" i="1" dirty="0" err="1" smtClean="0">
                <a:solidFill>
                  <a:srgbClr val="F14E32"/>
                </a:solidFill>
                <a:latin typeface="Courier"/>
              </a:rPr>
              <a:t>unlock</a:t>
            </a:r>
            <a:endParaRPr lang="fr-FR" altLang="fr-FR" b="1" i="1" dirty="0" smtClean="0">
              <a:solidFill>
                <a:srgbClr val="F14E32"/>
              </a:solidFill>
              <a:latin typeface="Couri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 smtClean="0">
                <a:solidFill>
                  <a:srgbClr val="F14E32"/>
                </a:solidFill>
                <a:latin typeface="Courier"/>
              </a:rPr>
              <a:t>…</a:t>
            </a:r>
            <a:endParaRPr lang="fr-FR" altLang="fr-FR" b="1" i="1" dirty="0">
              <a:solidFill>
                <a:srgbClr val="F14E32"/>
              </a:solidFill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8F6517E-8EAA-4B61-95A4-784D97C2C9F3}"/>
              </a:ext>
            </a:extLst>
          </p:cNvPr>
          <p:cNvSpPr txBox="1"/>
          <p:nvPr/>
        </p:nvSpPr>
        <p:spPr>
          <a:xfrm>
            <a:off x="1204888" y="3443868"/>
            <a:ext cx="818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Réserve un fichier pour un développeur unique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37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Suspendre </a:t>
            </a:r>
            <a:r>
              <a:rPr lang="fr-CA" dirty="0"/>
              <a:t>UNE MODIFICATION</a:t>
            </a:r>
          </a:p>
        </p:txBody>
      </p:sp>
      <p:pic>
        <p:nvPicPr>
          <p:cNvPr id="30723" name="Picture 3" descr="Related image">
            <a:extLst>
              <a:ext uri="{FF2B5EF4-FFF2-40B4-BE49-F238E27FC236}">
                <a16:creationId xmlns="" xmlns:a16="http://schemas.microsoft.com/office/drawing/2014/main" id="{93E772A5-1A5C-406A-A10E-10AFCBBD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28" y="2348880"/>
            <a:ext cx="2830817" cy="39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1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SuSPENDRE</a:t>
            </a:r>
            <a:r>
              <a:rPr lang="fr-CA" dirty="0"/>
              <a:t> UNE MODIFICATION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19C9A1DC-EC02-435D-AF7D-9751913F6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382" y="4329216"/>
            <a:ext cx="9781533" cy="2237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list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[&lt;options&gt;]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show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stash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drop [-q|--quiet]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( pop |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apply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) [--index] [-q|--quiet]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stash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branch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branchname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stash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[push [-p|--patch] [-k|--[no-]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keep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-index] [-q|--quiet] [-u|--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include-untracked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[-a|--all] [-m|--message &lt;message&gt;]]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stash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clear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create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[&lt;message&gt;]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store [-m|--message &lt;message&gt;] [-q|--quiet] &lt;commit&gt;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362FC425-E3F4-42CF-A294-EBE61093B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626" y="2945585"/>
            <a:ext cx="9781533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stash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8F6517E-8EAA-4B61-95A4-784D97C2C9F3}"/>
              </a:ext>
            </a:extLst>
          </p:cNvPr>
          <p:cNvSpPr txBox="1"/>
          <p:nvPr/>
        </p:nvSpPr>
        <p:spPr>
          <a:xfrm>
            <a:off x="1204888" y="3443868"/>
            <a:ext cx="818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Conserve temporairement l’état des changement</a:t>
            </a:r>
          </a:p>
        </p:txBody>
      </p:sp>
    </p:spTree>
    <p:extLst>
      <p:ext uri="{BB962C8B-B14F-4D97-AF65-F5344CB8AC3E}">
        <p14:creationId xmlns:p14="http://schemas.microsoft.com/office/powerpoint/2010/main" val="16359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Image result for funny tree branch">
            <a:extLst>
              <a:ext uri="{FF2B5EF4-FFF2-40B4-BE49-F238E27FC236}">
                <a16:creationId xmlns="" xmlns:a16="http://schemas.microsoft.com/office/drawing/2014/main" id="{F3D17DB9-3DCF-433C-9C97-8A1734B5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04" y="404664"/>
            <a:ext cx="7128792" cy="608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83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branches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05EB345A-435C-4F02-9D10-7B171D65B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944358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="" xmlns:a16="http://schemas.microsoft.com/office/drawing/2014/main" id="{9F028DD2-CB4E-4E7F-B22E-F4E2BEE16A6F}"/>
              </a:ext>
            </a:extLst>
          </p:cNvPr>
          <p:cNvSpPr/>
          <p:nvPr/>
        </p:nvSpPr>
        <p:spPr>
          <a:xfrm>
            <a:off x="6454452" y="2011034"/>
            <a:ext cx="1368152" cy="4361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06DF47F3-1520-4316-A6B3-6850FC23CFC1}"/>
              </a:ext>
            </a:extLst>
          </p:cNvPr>
          <p:cNvSpPr/>
          <p:nvPr/>
        </p:nvSpPr>
        <p:spPr>
          <a:xfrm>
            <a:off x="6382444" y="4410771"/>
            <a:ext cx="1512168" cy="4361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Nouveau</a:t>
            </a:r>
          </a:p>
        </p:txBody>
      </p:sp>
    </p:spTree>
    <p:extLst>
      <p:ext uri="{BB962C8B-B14F-4D97-AF65-F5344CB8AC3E}">
        <p14:creationId xmlns:p14="http://schemas.microsoft.com/office/powerpoint/2010/main" val="26970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Liste des branches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BC9EC5CB-0E02-4157-86A9-974262748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3187292"/>
            <a:ext cx="10657184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branch</a:t>
            </a:r>
            <a:endParaRPr lang="fr-FR" altLang="fr-FR" dirty="0">
              <a:solidFill>
                <a:srgbClr val="F14E32"/>
              </a:solidFill>
              <a:latin typeface="Couri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214B0B3-BCC6-4C48-8661-E6ADD403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4200447"/>
            <a:ext cx="673602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Créer une nouvelle branche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322" y="3382676"/>
            <a:ext cx="9781532" cy="841256"/>
          </a:xfrm>
        </p:spPr>
        <p:txBody>
          <a:bodyPr>
            <a:normAutofit lnSpcReduction="10000"/>
          </a:bodyPr>
          <a:lstStyle/>
          <a:p>
            <a:r>
              <a:rPr lang="fr-CA" dirty="0"/>
              <a:t>Crée une nouvelle branche</a:t>
            </a:r>
          </a:p>
          <a:p>
            <a:r>
              <a:rPr lang="fr-CA" dirty="0"/>
              <a:t>Ajuste le répertoire de travail avec la nouvelle branche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2A714645-7D9B-401B-A8FC-8D65A4194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2354397"/>
            <a:ext cx="10657184" cy="7604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–b</a:t>
            </a:r>
            <a:r>
              <a:rPr lang="fr-FR" altLang="fr-FR" b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[&lt;</a:t>
            </a:r>
            <a:r>
              <a:rPr lang="fr-FR" altLang="fr-FR" sz="1400" dirty="0" err="1">
                <a:solidFill>
                  <a:srgbClr val="F14E32"/>
                </a:solidFill>
                <a:latin typeface="Courier"/>
              </a:rPr>
              <a:t>branch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&gt;]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branch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&lt;</a:t>
            </a:r>
            <a:r>
              <a:rPr lang="fr-FR" altLang="fr-FR" sz="1400" dirty="0" err="1">
                <a:solidFill>
                  <a:srgbClr val="F14E32"/>
                </a:solidFill>
                <a:latin typeface="Courier"/>
              </a:rPr>
              <a:t>branchname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&gt; </a:t>
            </a:r>
            <a:endParaRPr lang="fr-FR" altLang="fr-FR" dirty="0">
              <a:solidFill>
                <a:srgbClr val="F14E32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7422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202606" y="284176"/>
            <a:ext cx="9781532" cy="1508760"/>
          </a:xfrm>
        </p:spPr>
        <p:txBody>
          <a:bodyPr/>
          <a:lstStyle/>
          <a:p>
            <a:r>
              <a:rPr lang="fr-CA" dirty="0" smtClean="0"/>
              <a:t>Mise en situation</a:t>
            </a:r>
            <a:endParaRPr lang="fr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2619375"/>
            <a:ext cx="11525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SÉLECTIONNER UNE BRANCHE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A59FBFD0-F6B4-40D1-86BA-2756EF918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4365104"/>
            <a:ext cx="10657184" cy="20838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checkout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[-q] [-f] [-m]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branch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[-q] [-f] [-m]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detach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branch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[-q] [-f] [-m] [--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detach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&lt;commit&gt;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[-q] [-f] [-m] [[-b|-B|--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orphan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new_branch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start_point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[-f|--ours|--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theirs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|-m|--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conflict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=&lt;style&gt;]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tree-ish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[--]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tree-ish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[--]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checkout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(-p|--patch)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tree-ish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BC9EC5CB-0E02-4157-86A9-974262748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2326463"/>
            <a:ext cx="10657184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</a:t>
            </a:r>
            <a:r>
              <a:rPr lang="fr-FR" altLang="fr-FR" b="1" i="1" dirty="0" err="1">
                <a:solidFill>
                  <a:srgbClr val="F14E32"/>
                </a:solidFill>
                <a:latin typeface="Courier"/>
              </a:rPr>
              <a:t>checkout</a:t>
            </a:r>
            <a:r>
              <a:rPr lang="fr-FR" altLang="fr-FR" b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[&lt;</a:t>
            </a:r>
            <a:r>
              <a:rPr lang="fr-FR" altLang="fr-FR" sz="1400" dirty="0" err="1">
                <a:solidFill>
                  <a:srgbClr val="F14E32"/>
                </a:solidFill>
                <a:latin typeface="Courier"/>
              </a:rPr>
              <a:t>branch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&gt;] </a:t>
            </a:r>
            <a:endParaRPr lang="fr-FR" altLang="fr-FR" dirty="0">
              <a:solidFill>
                <a:srgbClr val="F14E32"/>
              </a:solidFill>
              <a:latin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867D7AA-CD9A-4D2C-BC95-B0D4D56B855A}"/>
              </a:ext>
            </a:extLst>
          </p:cNvPr>
          <p:cNvSpPr txBox="1"/>
          <p:nvPr/>
        </p:nvSpPr>
        <p:spPr>
          <a:xfrm>
            <a:off x="981844" y="2996952"/>
            <a:ext cx="818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Ajuste de répertoire de travail (sensible à la casse)</a:t>
            </a:r>
          </a:p>
        </p:txBody>
      </p:sp>
    </p:spTree>
    <p:extLst>
      <p:ext uri="{BB962C8B-B14F-4D97-AF65-F5344CB8AC3E}">
        <p14:creationId xmlns:p14="http://schemas.microsoft.com/office/powerpoint/2010/main" val="5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Fusionner une branche avec une autre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BC9EC5CB-0E02-4157-86A9-974262748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5" y="2506031"/>
            <a:ext cx="10657184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merge</a:t>
            </a:r>
            <a:r>
              <a:rPr lang="fr-FR" altLang="fr-FR" b="1" dirty="0">
                <a:solidFill>
                  <a:srgbClr val="F14E32"/>
                </a:solidFill>
                <a:latin typeface="Courier"/>
              </a:rPr>
              <a:t> 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[&lt;</a:t>
            </a:r>
            <a:r>
              <a:rPr lang="fr-FR" altLang="fr-FR" sz="1400" dirty="0" err="1">
                <a:solidFill>
                  <a:srgbClr val="F14E32"/>
                </a:solidFill>
                <a:latin typeface="Courier"/>
              </a:rPr>
              <a:t>branch</a:t>
            </a:r>
            <a:r>
              <a:rPr lang="fr-FR" altLang="fr-FR" sz="1400" dirty="0">
                <a:solidFill>
                  <a:srgbClr val="F14E32"/>
                </a:solidFill>
                <a:latin typeface="Courier"/>
              </a:rPr>
              <a:t>&gt;] </a:t>
            </a:r>
            <a:endParaRPr lang="fr-FR" altLang="fr-FR" dirty="0">
              <a:solidFill>
                <a:srgbClr val="F14E32"/>
              </a:solidFill>
              <a:latin typeface="Courier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1F742FF7-5726-4D54-A976-B536DB9C4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5" y="4185958"/>
            <a:ext cx="10657184" cy="14683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merge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[-n] [--stat] [--no-commit] [--squash] [--[no-]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edit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[-s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strategy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 [-X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strategy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-option&gt;] [-S[&lt;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keyid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&gt;]] [--[no-]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allow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unrelated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-histories] [--[no-]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rerere-autoupdate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] [-m &lt;msg&gt;] [&lt;commit&gt;…​]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merge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abort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merge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--continue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879FB93-CE0A-4C38-A5C1-1AB6E82A8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72" y="3211464"/>
            <a:ext cx="62484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Statut d’un fichier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5F862635-C276-4A3B-A8B6-023D54FE1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646" y="2636912"/>
            <a:ext cx="97815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status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pathspec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D759FD-F179-492D-88F7-0EFA483902A9}"/>
              </a:ext>
            </a:extLst>
          </p:cNvPr>
          <p:cNvSpPr txBox="1"/>
          <p:nvPr/>
        </p:nvSpPr>
        <p:spPr>
          <a:xfrm>
            <a:off x="2495052" y="3349646"/>
            <a:ext cx="2757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Donne le statut d’un fichier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Modifié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À jour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Nouveau</a:t>
            </a:r>
          </a:p>
        </p:txBody>
      </p:sp>
    </p:spTree>
    <p:extLst>
      <p:ext uri="{BB962C8B-B14F-4D97-AF65-F5344CB8AC3E}">
        <p14:creationId xmlns:p14="http://schemas.microsoft.com/office/powerpoint/2010/main" val="15165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Différence </a:t>
            </a:r>
            <a:r>
              <a:rPr lang="fr-CA" u="sng" dirty="0"/>
              <a:t>deux versions </a:t>
            </a:r>
            <a:r>
              <a:rPr lang="fr-CA" dirty="0"/>
              <a:t>de fichiers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5F862635-C276-4A3B-A8B6-023D54FE1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2945585"/>
            <a:ext cx="9781532" cy="483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diff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9BD29270-B880-44AB-B73D-7A9D5083C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606" y="4437112"/>
            <a:ext cx="9781533" cy="15914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diff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[options] [&lt;commit&gt;]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diff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[options] --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cached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 [&lt;commit&gt;]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diff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[options] &lt;commit&gt; &lt;commit&gt; [--] [&lt;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&gt;…​]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diff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[options] &lt;blob&gt; &lt;blob&gt;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i="1" dirty="0">
                <a:solidFill>
                  <a:srgbClr val="F14E32"/>
                </a:solidFill>
                <a:latin typeface="Courier"/>
              </a:rPr>
              <a:t>git diff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[options] [--no-index] [--]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 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1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Différence </a:t>
            </a:r>
            <a:r>
              <a:rPr lang="fr-CA" u="sng" dirty="0"/>
              <a:t>deux versions </a:t>
            </a:r>
            <a:r>
              <a:rPr lang="fr-CA" dirty="0"/>
              <a:t>de fichiers</a:t>
            </a:r>
          </a:p>
        </p:txBody>
      </p:sp>
      <p:pic>
        <p:nvPicPr>
          <p:cNvPr id="5" name="Picture 3" descr="Image result for git diff">
            <a:extLst>
              <a:ext uri="{FF2B5EF4-FFF2-40B4-BE49-F238E27FC236}">
                <a16:creationId xmlns="" xmlns:a16="http://schemas.microsoft.com/office/drawing/2014/main" id="{D388AD7D-6AEE-4C56-90E7-3C38DF42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1908419"/>
            <a:ext cx="6304602" cy="466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6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pic>
        <p:nvPicPr>
          <p:cNvPr id="33794" name="Picture 2" descr="Image result for git vs github vs gitlab">
            <a:extLst>
              <a:ext uri="{FF2B5EF4-FFF2-40B4-BE49-F238E27FC236}">
                <a16:creationId xmlns="" xmlns:a16="http://schemas.microsoft.com/office/drawing/2014/main" id="{CA2F7FB4-3765-4288-A5C3-BA1B4E7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47" y="2257868"/>
            <a:ext cx="809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2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49796" y="2348880"/>
          <a:ext cx="11161239" cy="41764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6077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Intégration</a:t>
                      </a:r>
                      <a:r>
                        <a:rPr lang="fr-CA" baseline="0" dirty="0"/>
                        <a:t> continue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Partage</a:t>
                      </a:r>
                      <a:r>
                        <a:rPr lang="fr-CA" baseline="0" dirty="0"/>
                        <a:t> de sources</a:t>
                      </a:r>
                    </a:p>
                    <a:p>
                      <a:pPr algn="ctr"/>
                      <a:r>
                        <a:rPr lang="fr-CA" baseline="0" dirty="0"/>
                        <a:t>(projet interne)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Rapport de « Commit » &amp; outils</a:t>
                      </a:r>
                      <a:r>
                        <a:rPr lang="fr-CA" baseline="0" dirty="0"/>
                        <a:t> de rapports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Objectif de groupes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Disponibilité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2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4695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4708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Gros projet « Open</a:t>
                      </a:r>
                      <a:r>
                        <a:rPr lang="fr-CA" baseline="0" dirty="0"/>
                        <a:t> source »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 &amp; NON</a:t>
                      </a:r>
                    </a:p>
                    <a:p>
                      <a:pPr algn="ctr"/>
                      <a:r>
                        <a:rPr lang="fr-CA" dirty="0"/>
                        <a:t>(</a:t>
                      </a:r>
                      <a:r>
                        <a:rPr lang="fr-CA" sz="1400" dirty="0"/>
                        <a:t>Travail actuellement pour en faire la plateforme</a:t>
                      </a:r>
                      <a:r>
                        <a:rPr lang="fr-CA" sz="1400" baseline="0" dirty="0"/>
                        <a:t> la plus accessible pour les gros projets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Outils</a:t>
                      </a:r>
                      <a:r>
                        <a:rPr lang="fr-CA" baseline="0" dirty="0"/>
                        <a:t> d’import pour les projets externe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  <a:p>
                      <a:pPr algn="ctr"/>
                      <a:r>
                        <a:rPr lang="fr-CA" dirty="0"/>
                        <a:t>(</a:t>
                      </a:r>
                      <a:r>
                        <a:rPr lang="fr-CA" sz="1400" dirty="0" err="1"/>
                        <a:t>GitHub</a:t>
                      </a:r>
                      <a:r>
                        <a:rPr lang="fr-CA" sz="1400" dirty="0"/>
                        <a:t>, </a:t>
                      </a:r>
                      <a:r>
                        <a:rPr lang="fr-CA" sz="1400" dirty="0" err="1"/>
                        <a:t>BitBucket</a:t>
                      </a:r>
                      <a:r>
                        <a:rPr lang="fr-CA" sz="1400" dirty="0"/>
                        <a:t>, Google Code, </a:t>
                      </a:r>
                      <a:r>
                        <a:rPr lang="fr-CA" sz="1400" dirty="0" err="1"/>
                        <a:t>FogBugz</a:t>
                      </a:r>
                      <a:r>
                        <a:rPr lang="fr-CA" sz="1400" baseline="0" dirty="0"/>
                        <a:t> et autre URL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Export de projets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Gestionnaire</a:t>
                      </a:r>
                      <a:r>
                        <a:rPr lang="fr-CA" baseline="0" dirty="0"/>
                        <a:t> de tâches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Date de livraison pour des tâches individuelles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42306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Déplacer</a:t>
                      </a:r>
                      <a:r>
                        <a:rPr lang="fr-CA" baseline="0" dirty="0"/>
                        <a:t> des tâches à un autre projet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Créer une nouvelle branche /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Suivi de la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Suivi</a:t>
                      </a:r>
                      <a:r>
                        <a:rPr lang="fr-CA" baseline="0" dirty="0"/>
                        <a:t> des statut des serveur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Analyse de cycle</a:t>
                      </a:r>
                    </a:p>
                    <a:p>
                      <a:pPr algn="ctr"/>
                      <a:r>
                        <a:rPr lang="fr-CA" dirty="0"/>
                        <a:t>(Temps</a:t>
                      </a:r>
                      <a:r>
                        <a:rPr lang="fr-CA" baseline="0" dirty="0"/>
                        <a:t> utilisé de la planification à la finalisation d’une tâche)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2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44146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Actions</a:t>
                      </a:r>
                      <a:r>
                        <a:rPr lang="fr-CA" baseline="0" dirty="0"/>
                        <a:t> rapide</a:t>
                      </a:r>
                    </a:p>
                    <a:p>
                      <a:pPr algn="ctr"/>
                      <a:r>
                        <a:rPr lang="fr-CA" baseline="0" dirty="0"/>
                        <a:t>(</a:t>
                      </a:r>
                      <a:r>
                        <a:rPr lang="fr-CA" sz="1200" baseline="0" dirty="0"/>
                        <a:t>possibilité de faire un changement le contenu d’une tâche ou fusionner une requête sans quitter le champ commentaire</a:t>
                      </a:r>
                      <a:r>
                        <a:rPr lang="fr-CA" baseline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Tableau</a:t>
                      </a:r>
                      <a:r>
                        <a:rPr lang="fr-CA" baseline="0" dirty="0"/>
                        <a:t> de tâches (problèmes)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PARTIEL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Drag&amp;Drop</a:t>
                      </a:r>
                      <a:r>
                        <a:rPr lang="fr-CA" baseline="0" dirty="0"/>
                        <a:t> tâches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Badge</a:t>
                      </a:r>
                      <a:r>
                        <a:rPr lang="fr-CA" baseline="0" dirty="0"/>
                        <a:t> pour les premiers contributeurs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Gestionnaire de temps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SANS &amp; AVEC GETIONNAIRES DE SOURCE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606" y="2011680"/>
            <a:ext cx="10364414" cy="1777360"/>
          </a:xfrm>
        </p:spPr>
        <p:txBody>
          <a:bodyPr>
            <a:normAutofit/>
          </a:bodyPr>
          <a:lstStyle/>
          <a:p>
            <a:r>
              <a:rPr lang="fr-CA" dirty="0" smtClean="0"/>
              <a:t>Sans</a:t>
            </a:r>
            <a:endParaRPr lang="fr-CA" dirty="0"/>
          </a:p>
          <a:p>
            <a:pPr lvl="1"/>
            <a:r>
              <a:rPr lang="fr-CA" dirty="0" smtClean="0"/>
              <a:t>Copie </a:t>
            </a:r>
            <a:r>
              <a:rPr lang="fr-CA" dirty="0"/>
              <a:t>de sauvegarde (</a:t>
            </a:r>
            <a:r>
              <a:rPr lang="fr-CA" dirty="0" smtClean="0"/>
              <a:t>backup)</a:t>
            </a:r>
          </a:p>
          <a:p>
            <a:pPr lvl="1"/>
            <a:r>
              <a:rPr lang="fr-CA" dirty="0"/>
              <a:t>Retour en arrière </a:t>
            </a:r>
            <a:r>
              <a:rPr lang="fr-CA" dirty="0" smtClean="0"/>
              <a:t>difficile</a:t>
            </a:r>
          </a:p>
          <a:p>
            <a:pPr lvl="1"/>
            <a:r>
              <a:rPr lang="fr-CA" dirty="0" smtClean="0"/>
              <a:t>Filet de sureté moins fiable lors de gros changements</a:t>
            </a:r>
          </a:p>
          <a:p>
            <a:pPr lvl="1"/>
            <a:r>
              <a:rPr lang="fr-CA" dirty="0" smtClean="0"/>
              <a:t>Synchronisation difficile (individuel / équipe)</a:t>
            </a:r>
            <a:endParaRPr lang="fr-C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2606" y="4005064"/>
            <a:ext cx="9781532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25" indent="-182825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357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988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419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6951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215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358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8511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5658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Avec</a:t>
            </a:r>
          </a:p>
          <a:p>
            <a:pPr lvl="1"/>
            <a:r>
              <a:rPr lang="fr-CA" dirty="0" smtClean="0"/>
              <a:t>Documente</a:t>
            </a:r>
          </a:p>
          <a:p>
            <a:pPr lvl="1"/>
            <a:r>
              <a:rPr lang="fr-CA" dirty="0" smtClean="0"/>
              <a:t>Historique des changements</a:t>
            </a:r>
          </a:p>
          <a:p>
            <a:pPr lvl="1"/>
            <a:r>
              <a:rPr lang="fr-CA" dirty="0" smtClean="0"/>
              <a:t>Retour en arrière facile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910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45059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baseline="0" dirty="0" err="1"/>
                        <a:t>Prévisualiser</a:t>
                      </a:r>
                      <a:r>
                        <a:rPr lang="fr-CA" baseline="0" dirty="0"/>
                        <a:t> les changements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dirty="0"/>
                        <a:t>- Nouvel</a:t>
                      </a:r>
                      <a:r>
                        <a:rPr lang="fr-CA" baseline="0" dirty="0"/>
                        <a:t> environnement pour chaque branche</a:t>
                      </a:r>
                    </a:p>
                    <a:p>
                      <a:pPr algn="l"/>
                      <a:r>
                        <a:rPr lang="fr-CA" dirty="0"/>
                        <a:t>- </a:t>
                      </a:r>
                      <a:r>
                        <a:rPr lang="fr-CA" dirty="0" err="1"/>
                        <a:t>Prévisualiser</a:t>
                      </a:r>
                      <a:r>
                        <a:rPr lang="fr-CA" baseline="0" dirty="0"/>
                        <a:t> la branche dans un environnement « live »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Nouvelle</a:t>
                      </a:r>
                      <a:r>
                        <a:rPr lang="fr-CA" baseline="0" dirty="0"/>
                        <a:t> fonctionnalités chaque mois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Tâches confidentielles</a:t>
                      </a:r>
                    </a:p>
                    <a:p>
                      <a:pPr algn="ctr"/>
                      <a:r>
                        <a:rPr lang="fr-CA" dirty="0"/>
                        <a:t>(</a:t>
                      </a:r>
                      <a:r>
                        <a:rPr lang="fr-CA" sz="1400" dirty="0"/>
                        <a:t>visible</a:t>
                      </a:r>
                      <a:r>
                        <a:rPr lang="fr-CA" sz="1400" baseline="0" dirty="0"/>
                        <a:t> uniquement aux personnes souhaitées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Lier</a:t>
                      </a:r>
                      <a:r>
                        <a:rPr lang="fr-CA" baseline="0" dirty="0"/>
                        <a:t> des tâches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 (Bronze</a:t>
                      </a:r>
                      <a:r>
                        <a:rPr lang="fr-CA" baseline="0" dirty="0"/>
                        <a:t> +)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Graphique</a:t>
                      </a:r>
                      <a:r>
                        <a:rPr lang="fr-CA" baseline="0" dirty="0"/>
                        <a:t> d’atteinte des objectifs</a:t>
                      </a:r>
                    </a:p>
                    <a:p>
                      <a:pPr algn="ctr"/>
                      <a:r>
                        <a:rPr lang="fr-CA" baseline="0" dirty="0"/>
                        <a:t>(prévision)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 (Bronze 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4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3980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baseline="0" dirty="0"/>
                        <a:t>Recherche de fichier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Affectation</a:t>
                      </a:r>
                      <a:r>
                        <a:rPr lang="fr-CA" baseline="0" dirty="0"/>
                        <a:t> multiple tâches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 (BRONZE</a:t>
                      </a:r>
                      <a:r>
                        <a:rPr lang="fr-CA" baseline="0" dirty="0"/>
                        <a:t> + 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Combiner plusieurs « </a:t>
                      </a:r>
                      <a:r>
                        <a:rPr lang="fr-CA" dirty="0" err="1"/>
                        <a:t>commits</a:t>
                      </a:r>
                      <a:r>
                        <a:rPr lang="fr-CA" dirty="0"/>
                        <a:t>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 (BRONZE</a:t>
                      </a:r>
                      <a:r>
                        <a:rPr lang="fr-CA" baseline="0" dirty="0"/>
                        <a:t> +)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Suivi distant du répertoire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OUI (BRONZE</a:t>
                      </a:r>
                      <a:r>
                        <a:rPr lang="fr-CA" baseline="0" dirty="0"/>
                        <a:t> +)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Export CSV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 (BRONZE</a:t>
                      </a:r>
                      <a:r>
                        <a:rPr lang="fr-CA" baseline="0" dirty="0"/>
                        <a:t> +)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42306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baseline="0" dirty="0"/>
                        <a:t>Gestion de permission granulaire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Commentaire</a:t>
                      </a:r>
                      <a:r>
                        <a:rPr lang="fr-CA" baseline="0" dirty="0"/>
                        <a:t> et discussion interne</a:t>
                      </a:r>
                    </a:p>
                    <a:p>
                      <a:pPr algn="ctr"/>
                      <a:r>
                        <a:rPr lang="fr-CA" baseline="0" dirty="0"/>
                        <a:t>(Revue de code)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Propriétaire</a:t>
                      </a:r>
                      <a:r>
                        <a:rPr lang="fr-CA" baseline="0" dirty="0"/>
                        <a:t> du code</a:t>
                      </a:r>
                    </a:p>
                    <a:p>
                      <a:pPr algn="ctr"/>
                      <a:r>
                        <a:rPr lang="fr-CA" baseline="0" dirty="0"/>
                        <a:t>(</a:t>
                      </a:r>
                      <a:r>
                        <a:rPr lang="fr-CA" sz="1400" baseline="0" dirty="0"/>
                        <a:t>identifier un individu comme propriétaire du certaine section du code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Tableau</a:t>
                      </a:r>
                      <a:r>
                        <a:rPr lang="fr-CA" baseline="0" dirty="0"/>
                        <a:t> de déploiement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OUI (ARGENT</a:t>
                      </a:r>
                      <a:r>
                        <a:rPr lang="fr-CA" baseline="0" dirty="0"/>
                        <a:t> +)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CA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94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3980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baseline="0" dirty="0"/>
                        <a:t>Control</a:t>
                      </a:r>
                    </a:p>
                    <a:p>
                      <a:pPr algn="ctr"/>
                      <a:r>
                        <a:rPr lang="fr-CA" baseline="0" dirty="0"/>
                        <a:t>(période de maintenance, backup)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Contrôle des mise à jour </a:t>
                      </a:r>
                      <a:r>
                        <a:rPr lang="fr-CA" dirty="0" err="1"/>
                        <a:t>GitLab</a:t>
                      </a:r>
                      <a:endParaRPr lang="fr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Ordre de fermeture des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Navigation directe à une fonction lors d’un « merge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WIKIS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8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GIT VS GITHUB VS GITLAB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12752" y="1988840"/>
          <a:ext cx="11161239" cy="39801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04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204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Fonctions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GIT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400">
                <a:tc>
                  <a:txBody>
                    <a:bodyPr/>
                    <a:lstStyle/>
                    <a:p>
                      <a:pPr algn="ctr"/>
                      <a:r>
                        <a:rPr lang="fr-CA" baseline="0" dirty="0"/>
                        <a:t>Responsive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PARTIEL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Basé sur la communauté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Support GIT LFS 2,0</a:t>
                      </a:r>
                    </a:p>
                    <a:p>
                      <a:pPr algn="ctr"/>
                      <a:r>
                        <a:rPr lang="fr-CA" dirty="0"/>
                        <a:t>(gestion des gros fichiers)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Créer un projet avec GIT PUSH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355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Courriel personnel privé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OUI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8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Diagramme de séquence</a:t>
            </a:r>
          </a:p>
        </p:txBody>
      </p:sp>
      <p:pic>
        <p:nvPicPr>
          <p:cNvPr id="6148" name="Picture 4" descr="enter image description here">
            <a:extLst>
              <a:ext uri="{FF2B5EF4-FFF2-40B4-BE49-F238E27FC236}">
                <a16:creationId xmlns="" xmlns:a16="http://schemas.microsoft.com/office/drawing/2014/main" id="{F4C4EF93-3D2D-487B-B1A9-6E6604A2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2204864"/>
            <a:ext cx="6248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98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Diagramme de séquence</a:t>
            </a:r>
          </a:p>
        </p:txBody>
      </p:sp>
      <p:pic>
        <p:nvPicPr>
          <p:cNvPr id="32770" name="Picture 2" descr="Image result for git stash diagram">
            <a:extLst>
              <a:ext uri="{FF2B5EF4-FFF2-40B4-BE49-F238E27FC236}">
                <a16:creationId xmlns="" xmlns:a16="http://schemas.microsoft.com/office/drawing/2014/main" id="{8A37E36C-D3F4-4396-8194-9CEC78ACF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646" y="1916832"/>
            <a:ext cx="7393451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Meilleurs pratique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Code en commentaires</a:t>
            </a:r>
          </a:p>
          <a:p>
            <a:r>
              <a:rPr lang="fr-CA" dirty="0"/>
              <a:t>Fréquence pour soumettre des changements</a:t>
            </a:r>
          </a:p>
          <a:p>
            <a:r>
              <a:rPr lang="fr-CA" dirty="0"/>
              <a:t>Automatisation</a:t>
            </a:r>
          </a:p>
        </p:txBody>
      </p:sp>
    </p:spTree>
    <p:extLst>
      <p:ext uri="{BB962C8B-B14F-4D97-AF65-F5344CB8AC3E}">
        <p14:creationId xmlns:p14="http://schemas.microsoft.com/office/powerpoint/2010/main" val="39870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Expérience personnel</a:t>
            </a:r>
          </a:p>
        </p:txBody>
      </p:sp>
      <p:pic>
        <p:nvPicPr>
          <p:cNvPr id="18435" name="Picture 3" descr="Image result for funny personal experience">
            <a:extLst>
              <a:ext uri="{FF2B5EF4-FFF2-40B4-BE49-F238E27FC236}">
                <a16:creationId xmlns="" xmlns:a16="http://schemas.microsoft.com/office/drawing/2014/main" id="{9972B615-A5BC-4F6A-9878-5FD5EBAA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72" y="2204864"/>
            <a:ext cx="6120680" cy="39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Expérience personnel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2" y="1901461"/>
            <a:ext cx="6019208" cy="483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SANS &amp; AVEC GETIONNAIRES DE SOURCE</a:t>
            </a:r>
            <a:endParaRPr lang="fr-CA" dirty="0"/>
          </a:p>
        </p:txBody>
      </p:sp>
      <p:pic>
        <p:nvPicPr>
          <p:cNvPr id="1026" name="Picture 2" descr="Image result for multiple version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20" y="1801692"/>
            <a:ext cx="5832648" cy="49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3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Expérience personnel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3212976"/>
            <a:ext cx="8086725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076" y="2060848"/>
            <a:ext cx="6496050" cy="39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3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Expérience personnel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100" y="1988840"/>
            <a:ext cx="4896544" cy="47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Expérience personnel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17411"/>
            <a:ext cx="12188825" cy="1823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09" y="1788744"/>
            <a:ext cx="114395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Expérience personnel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2" y="1792936"/>
            <a:ext cx="10637639" cy="48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liens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B2582C6-CB53-442B-B008-1AE614CC0C87}"/>
              </a:ext>
            </a:extLst>
          </p:cNvPr>
          <p:cNvSpPr txBox="1"/>
          <p:nvPr/>
        </p:nvSpPr>
        <p:spPr>
          <a:xfrm>
            <a:off x="477788" y="2636912"/>
            <a:ext cx="9781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GitLab vs GitHub: Key differences &amp; similarities</a:t>
            </a:r>
          </a:p>
          <a:p>
            <a:r>
              <a:rPr lang="fr-CA" dirty="0"/>
              <a:t>	</a:t>
            </a:r>
            <a:r>
              <a:rPr lang="fr-CA" dirty="0">
                <a:hlinkClick r:id="rId3"/>
              </a:rPr>
              <a:t>https://usersnap.com/blog/gitlab-github/</a:t>
            </a:r>
            <a:endParaRPr lang="fr-CA" dirty="0"/>
          </a:p>
          <a:p>
            <a:r>
              <a:rPr lang="fr-CA" b="1" dirty="0"/>
              <a:t>Git</a:t>
            </a:r>
          </a:p>
          <a:p>
            <a:r>
              <a:rPr lang="fr-CA" dirty="0"/>
              <a:t>	</a:t>
            </a:r>
            <a:r>
              <a:rPr lang="fr-CA" dirty="0">
                <a:hlinkClick r:id="rId4"/>
              </a:rPr>
              <a:t>https://git-scm.com/</a:t>
            </a:r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5691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="" xmlns:a16="http://schemas.microsoft.com/office/drawing/2014/main" id="{AF01FBD1-9D65-4BF4-8198-BEF64B73C3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de-DE" dirty="0"/>
              <a:t>Plus loin...</a:t>
            </a:r>
          </a:p>
        </p:txBody>
      </p:sp>
      <p:sp>
        <p:nvSpPr>
          <p:cNvPr id="3" name=" 2">
            <a:extLst>
              <a:ext uri="{FF2B5EF4-FFF2-40B4-BE49-F238E27FC236}">
                <a16:creationId xmlns="" xmlns:a16="http://schemas.microsoft.com/office/drawing/2014/main" id="{16E90428-DDBA-4FB6-BA82-E3984DF8E3F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lvl="0" indent="0" algn="l">
              <a:buNone/>
            </a:pPr>
            <a:r>
              <a:rPr lang="de-DE" sz="1996" dirty="0"/>
              <a:t>git</a:t>
            </a:r>
          </a:p>
          <a:p>
            <a:pPr marL="0" lvl="0" indent="0" algn="l">
              <a:buNone/>
            </a:pPr>
            <a:r>
              <a:rPr lang="de-DE" sz="1996" dirty="0"/>
              <a:t>	https://git-scm.com/</a:t>
            </a:r>
          </a:p>
          <a:p>
            <a:pPr lvl="0" algn="l"/>
            <a:endParaRPr lang="de-DE" sz="1996" dirty="0"/>
          </a:p>
          <a:p>
            <a:pPr marL="0" lvl="0" indent="0" algn="l">
              <a:buNone/>
            </a:pPr>
            <a:r>
              <a:rPr lang="de-DE" sz="1996" dirty="0"/>
              <a:t>Mercurial</a:t>
            </a:r>
          </a:p>
          <a:p>
            <a:pPr marL="0" lvl="0" indent="0" algn="l">
              <a:buNone/>
            </a:pPr>
            <a:r>
              <a:rPr lang="de-DE" sz="1996" dirty="0"/>
              <a:t>	https://www.mercurial-scm.org/</a:t>
            </a:r>
          </a:p>
          <a:p>
            <a:pPr lvl="0" algn="l"/>
            <a:endParaRPr lang="de-DE" sz="1996" dirty="0"/>
          </a:p>
          <a:p>
            <a:pPr marL="0" lvl="0" indent="0" algn="l">
              <a:buNone/>
            </a:pPr>
            <a:r>
              <a:rPr lang="de-DE" sz="1996" dirty="0"/>
              <a:t>Subversion (SVN)</a:t>
            </a:r>
          </a:p>
          <a:p>
            <a:pPr marL="0" lvl="0" indent="0" algn="l">
              <a:buNone/>
            </a:pPr>
            <a:r>
              <a:rPr lang="de-DE" sz="1996" dirty="0"/>
              <a:t>	https://subversion.apache.org/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4244AB7-789D-4C1C-B2B4-BD86F521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© 2012-2017 Jacques Berger</a:t>
            </a:r>
          </a:p>
        </p:txBody>
      </p:sp>
    </p:spTree>
    <p:extLst>
      <p:ext uri="{BB962C8B-B14F-4D97-AF65-F5344CB8AC3E}">
        <p14:creationId xmlns:p14="http://schemas.microsoft.com/office/powerpoint/2010/main" val="10822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>
            <a:extLst>
              <a:ext uri="{FF2B5EF4-FFF2-40B4-BE49-F238E27FC236}">
                <a16:creationId xmlns="" xmlns:a16="http://schemas.microsoft.com/office/drawing/2014/main" id="{9E18C70A-3CA0-4F14-8489-42E28D29C0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de-DE"/>
              <a:t>Plus loin...</a:t>
            </a:r>
          </a:p>
        </p:txBody>
      </p:sp>
      <p:sp>
        <p:nvSpPr>
          <p:cNvPr id="3" name=" 2">
            <a:extLst>
              <a:ext uri="{FF2B5EF4-FFF2-40B4-BE49-F238E27FC236}">
                <a16:creationId xmlns="" xmlns:a16="http://schemas.microsoft.com/office/drawing/2014/main" id="{D3386EE1-253C-449B-809D-2F7A928AA1F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 algn="l"/>
            <a:r>
              <a:rPr lang="de-DE" sz="1996"/>
              <a:t>Pragmatic Version Control Using Git</a:t>
            </a:r>
          </a:p>
          <a:p>
            <a:pPr lvl="0" algn="l"/>
            <a:r>
              <a:rPr lang="de-DE" sz="1996"/>
              <a:t>Travis Swicegood</a:t>
            </a:r>
          </a:p>
          <a:p>
            <a:pPr lvl="0" algn="l"/>
            <a:r>
              <a:rPr lang="de-DE" sz="1996"/>
              <a:t>The Pragmatic Bookshelf, 2008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E3141F7-2C1B-4C27-86BD-BF58109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/>
              <a:t>© 2012-2017 Jacques Berger</a:t>
            </a:r>
          </a:p>
        </p:txBody>
      </p:sp>
    </p:spTree>
    <p:extLst>
      <p:ext uri="{BB962C8B-B14F-4D97-AF65-F5344CB8AC3E}">
        <p14:creationId xmlns:p14="http://schemas.microsoft.com/office/powerpoint/2010/main" val="33555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onstantia" pitchFamily="18" charset="0"/>
              </a:rPr>
              <a:t>Contenu</a:t>
            </a:r>
            <a:endParaRPr lang="en-US" dirty="0">
              <a:latin typeface="Constant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tantia" pitchFamily="18" charset="0"/>
              </a:rPr>
              <a:t>Principe derrière </a:t>
            </a:r>
            <a:r>
              <a:rPr lang="en-US" dirty="0" err="1">
                <a:latin typeface="Constantia" pitchFamily="18" charset="0"/>
              </a:rPr>
              <a:t>l’utilisation</a:t>
            </a:r>
            <a:r>
              <a:rPr lang="en-US" dirty="0">
                <a:latin typeface="Constantia" pitchFamily="18" charset="0"/>
              </a:rPr>
              <a:t> d’un </a:t>
            </a:r>
            <a:r>
              <a:rPr lang="en-US" dirty="0" err="1">
                <a:latin typeface="Constantia" pitchFamily="18" charset="0"/>
              </a:rPr>
              <a:t>gestionnaire</a:t>
            </a:r>
            <a:r>
              <a:rPr lang="en-US" dirty="0">
                <a:latin typeface="Constantia" pitchFamily="18" charset="0"/>
              </a:rPr>
              <a:t> de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tantia" pitchFamily="18" charset="0"/>
              </a:rPr>
              <a:t>Type de </a:t>
            </a:r>
            <a:r>
              <a:rPr lang="en-US" dirty="0" err="1">
                <a:latin typeface="Constantia" pitchFamily="18" charset="0"/>
              </a:rPr>
              <a:t>gestionnaire</a:t>
            </a:r>
            <a:r>
              <a:rPr lang="en-US" dirty="0">
                <a:latin typeface="Constantia" pitchFamily="18" charset="0"/>
              </a:rPr>
              <a:t> de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Constantia" pitchFamily="18" charset="0"/>
              </a:rPr>
              <a:t>Configuration </a:t>
            </a:r>
            <a:r>
              <a:rPr lang="en-US" dirty="0">
                <a:latin typeface="Constantia" pitchFamily="18" charset="0"/>
              </a:rPr>
              <a:t>(NetBeans &amp; Git)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Constantia" pitchFamily="18" charset="0"/>
              </a:rPr>
              <a:t>Gestion</a:t>
            </a:r>
            <a:r>
              <a:rPr lang="en-US" dirty="0">
                <a:latin typeface="Constantia" pitchFamily="18" charset="0"/>
              </a:rPr>
              <a:t> des </a:t>
            </a:r>
            <a:r>
              <a:rPr lang="en-US" dirty="0" err="1">
                <a:latin typeface="Constantia" pitchFamily="18" charset="0"/>
              </a:rPr>
              <a:t>changements</a:t>
            </a:r>
            <a:endParaRPr lang="en-US" dirty="0">
              <a:latin typeface="Constantia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tantia" pitchFamily="18" charset="0"/>
              </a:rPr>
              <a:t>“</a:t>
            </a:r>
            <a:r>
              <a:rPr lang="en-US" dirty="0" err="1">
                <a:latin typeface="Constantia" pitchFamily="18" charset="0"/>
              </a:rPr>
              <a:t>Versionning</a:t>
            </a:r>
            <a:r>
              <a:rPr lang="en-US" dirty="0">
                <a:latin typeface="Constantia" pitchFamily="18" charset="0"/>
              </a:rPr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tantia" pitchFamily="18" charset="0"/>
              </a:rPr>
              <a:t>Git vs GitHub vs GitLab</a:t>
            </a:r>
          </a:p>
        </p:txBody>
      </p:sp>
    </p:spTree>
    <p:extLst>
      <p:ext uri="{BB962C8B-B14F-4D97-AF65-F5344CB8AC3E}">
        <p14:creationId xmlns:p14="http://schemas.microsoft.com/office/powerpoint/2010/main" val="2411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Currency">
      <a:dk1>
        <a:sysClr val="windowText" lastClr="000000"/>
      </a:dk1>
      <a:lt1>
        <a:sysClr val="window" lastClr="FFFFFF"/>
      </a:lt1>
      <a:dk2>
        <a:srgbClr val="626817"/>
      </a:dk2>
      <a:lt2>
        <a:srgbClr val="DEE58D"/>
      </a:lt2>
      <a:accent1>
        <a:srgbClr val="F37B20"/>
      </a:accent1>
      <a:accent2>
        <a:srgbClr val="FAAF40"/>
      </a:accent2>
      <a:accent3>
        <a:srgbClr val="A8B228"/>
      </a:accent3>
      <a:accent4>
        <a:srgbClr val="DBC91F"/>
      </a:accent4>
      <a:accent5>
        <a:srgbClr val="828A1E"/>
      </a:accent5>
      <a:accent6>
        <a:srgbClr val="B8AD86"/>
      </a:accent6>
      <a:hlink>
        <a:srgbClr val="FAAF40"/>
      </a:hlink>
      <a:folHlink>
        <a:srgbClr val="A8B228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urrency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5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lin ang="18900000" scaled="0"/>
        </a:gradFill>
        <a:gradFill rotWithShape="1">
          <a:gsLst>
            <a:gs pos="0">
              <a:schemeClr val="phClr">
                <a:shade val="100000"/>
                <a:lumMod val="9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lin ang="189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50800" dist="12700" dir="13500000" algn="t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12700" dir="13500000" algn="t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12700" dir="135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lumMod val="160000"/>
              </a:schemeClr>
            </a:gs>
            <a:gs pos="45000">
              <a:schemeClr val="phClr">
                <a:lumMod val="85000"/>
                <a:lumOff val="15000"/>
              </a:schemeClr>
            </a:gs>
            <a:gs pos="100000">
              <a:schemeClr val="phClr">
                <a:shade val="100000"/>
                <a:satMod val="100000"/>
                <a:lumMod val="80000"/>
              </a:schemeClr>
            </a:gs>
          </a:gsLst>
          <a:lin ang="8100000" scaled="0"/>
        </a:gradFill>
        <a:gradFill rotWithShape="1">
          <a:gsLst>
            <a:gs pos="0">
              <a:schemeClr val="phClr">
                <a:tint val="100000"/>
                <a:satMod val="100000"/>
                <a:lumMod val="160000"/>
              </a:schemeClr>
            </a:gs>
            <a:gs pos="28000">
              <a:schemeClr val="phClr">
                <a:shade val="100000"/>
                <a:satMod val="100000"/>
                <a:lumMod val="160000"/>
              </a:schemeClr>
            </a:gs>
            <a:gs pos="100000">
              <a:schemeClr val="phClr">
                <a:shade val="100000"/>
                <a:satMod val="100000"/>
                <a:lumMod val="95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079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rrency">
      <a:dk1>
        <a:sysClr val="windowText" lastClr="000000"/>
      </a:dk1>
      <a:lt1>
        <a:sysClr val="window" lastClr="FFFFFF"/>
      </a:lt1>
      <a:dk2>
        <a:srgbClr val="626817"/>
      </a:dk2>
      <a:lt2>
        <a:srgbClr val="DEE58D"/>
      </a:lt2>
      <a:accent1>
        <a:srgbClr val="F37B20"/>
      </a:accent1>
      <a:accent2>
        <a:srgbClr val="FAAF40"/>
      </a:accent2>
      <a:accent3>
        <a:srgbClr val="A8B228"/>
      </a:accent3>
      <a:accent4>
        <a:srgbClr val="DBC91F"/>
      </a:accent4>
      <a:accent5>
        <a:srgbClr val="828A1E"/>
      </a:accent5>
      <a:accent6>
        <a:srgbClr val="B8AD86"/>
      </a:accent6>
      <a:hlink>
        <a:srgbClr val="FAAF40"/>
      </a:hlink>
      <a:folHlink>
        <a:srgbClr val="A8B228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urrency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5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lin ang="18900000" scaled="0"/>
        </a:gradFill>
        <a:gradFill rotWithShape="1">
          <a:gsLst>
            <a:gs pos="0">
              <a:schemeClr val="phClr">
                <a:shade val="100000"/>
                <a:lumMod val="9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lin ang="189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50800" dist="12700" dir="13500000" algn="t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12700" dir="13500000" algn="t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12700" dir="135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lumMod val="160000"/>
              </a:schemeClr>
            </a:gs>
            <a:gs pos="45000">
              <a:schemeClr val="phClr">
                <a:lumMod val="85000"/>
                <a:lumOff val="15000"/>
              </a:schemeClr>
            </a:gs>
            <a:gs pos="100000">
              <a:schemeClr val="phClr">
                <a:shade val="100000"/>
                <a:satMod val="100000"/>
                <a:lumMod val="80000"/>
              </a:schemeClr>
            </a:gs>
          </a:gsLst>
          <a:lin ang="8100000" scaled="0"/>
        </a:gradFill>
        <a:gradFill rotWithShape="1">
          <a:gsLst>
            <a:gs pos="0">
              <a:schemeClr val="phClr">
                <a:tint val="100000"/>
                <a:satMod val="100000"/>
                <a:lumMod val="160000"/>
              </a:schemeClr>
            </a:gs>
            <a:gs pos="28000">
              <a:schemeClr val="phClr">
                <a:shade val="100000"/>
                <a:satMod val="100000"/>
                <a:lumMod val="160000"/>
              </a:schemeClr>
            </a:gs>
            <a:gs pos="100000">
              <a:schemeClr val="phClr">
                <a:shade val="100000"/>
                <a:satMod val="100000"/>
                <a:lumMod val="95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079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A2A3AC6-1A45-42F7-8976-E15E36AD84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2719</Words>
  <Application>Microsoft Office PowerPoint</Application>
  <PresentationFormat>Custom</PresentationFormat>
  <Paragraphs>651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Albany</vt:lpstr>
      <vt:lpstr>Arial</vt:lpstr>
      <vt:lpstr>Constantia</vt:lpstr>
      <vt:lpstr>Corbel</vt:lpstr>
      <vt:lpstr>Courier</vt:lpstr>
      <vt:lpstr>Courier New</vt:lpstr>
      <vt:lpstr>SFMono-Regular</vt:lpstr>
      <vt:lpstr>Wingdings</vt:lpstr>
      <vt:lpstr>Banded</vt:lpstr>
      <vt:lpstr>Gestionnaires de sources</vt:lpstr>
      <vt:lpstr>Pourquoi utiliser un gestionnaires de sources ???</vt:lpstr>
      <vt:lpstr>Mise en situation</vt:lpstr>
      <vt:lpstr>Mise en situation</vt:lpstr>
      <vt:lpstr>Mise en situation</vt:lpstr>
      <vt:lpstr>Mise en situation</vt:lpstr>
      <vt:lpstr>SANS &amp; AVEC GETIONNAIRES DE SOURCE</vt:lpstr>
      <vt:lpstr>SANS &amp; AVEC GETIONNAIRES DE SOURCE</vt:lpstr>
      <vt:lpstr>Contenu</vt:lpstr>
      <vt:lpstr>Qu’est-ce que git?</vt:lpstr>
      <vt:lpstr>TYPE DE gestionnaires de source</vt:lpstr>
      <vt:lpstr>Configuration</vt:lpstr>
      <vt:lpstr>Quelques définition</vt:lpstr>
      <vt:lpstr>PowerPoint Presentation</vt:lpstr>
      <vt:lpstr>Nouveau REPOSITORY – NOUVEAU PROJET</vt:lpstr>
      <vt:lpstr>NOUVEAU REPOSITORY – PROJET EXISTANT</vt:lpstr>
      <vt:lpstr>PowerPoint Presentation</vt:lpstr>
      <vt:lpstr>*.GITIGNORE</vt:lpstr>
      <vt:lpstr>PowerPoint Presentation</vt:lpstr>
      <vt:lpstr>GIT REMOTE ADD ORIGIN ….</vt:lpstr>
      <vt:lpstr>PowerPoint Presentation</vt:lpstr>
      <vt:lpstr>clôner</vt:lpstr>
      <vt:lpstr>Clôner VS GIT REMOTE ADD</vt:lpstr>
      <vt:lpstr>Clôner VS GIT REMOTE ADD</vt:lpstr>
      <vt:lpstr>Ajouter nouveau fichiers</vt:lpstr>
      <vt:lpstr>Ajouter nouveau fichiers</vt:lpstr>
      <vt:lpstr>PowerPoint Presentation</vt:lpstr>
      <vt:lpstr>Supprimer des fichiers</vt:lpstr>
      <vt:lpstr>Apporter des changements</vt:lpstr>
      <vt:lpstr>Apporter des changements</vt:lpstr>
      <vt:lpstr>PowerPoint Presentation</vt:lpstr>
      <vt:lpstr>Soumettre changements / ajout</vt:lpstr>
      <vt:lpstr>Soumettre changements / ajout</vt:lpstr>
      <vt:lpstr>Soumettre changements / ajout</vt:lpstr>
      <vt:lpstr>PowerPoint Presentation</vt:lpstr>
      <vt:lpstr>Historique des changements</vt:lpstr>
      <vt:lpstr>« Versionning »</vt:lpstr>
      <vt:lpstr>« Versionning »</vt:lpstr>
      <vt:lpstr>PowerPoint Presentation</vt:lpstr>
      <vt:lpstr>Annuler une modification</vt:lpstr>
      <vt:lpstr>Annuler une modification</vt:lpstr>
      <vt:lpstr>PowerPoint Presentation</vt:lpstr>
      <vt:lpstr>Obtenir des sources</vt:lpstr>
      <vt:lpstr>Obtenir des sources</vt:lpstr>
      <vt:lpstr>Obtenir des sources</vt:lpstr>
      <vt:lpstr>Obtenir des sources</vt:lpstr>
      <vt:lpstr>Obtenir des sources</vt:lpstr>
      <vt:lpstr>PowerPoint Presentation</vt:lpstr>
      <vt:lpstr>Gestion des conflits</vt:lpstr>
      <vt:lpstr>Gestion des conflits</vt:lpstr>
      <vt:lpstr>Gestion des conflits - outils</vt:lpstr>
      <vt:lpstr>PowerPoint Presentation</vt:lpstr>
      <vt:lpstr>Réserver un fichier</vt:lpstr>
      <vt:lpstr>Suspendre UNE MODIFICATION</vt:lpstr>
      <vt:lpstr>SuSPENDRE UNE MODIFICATION</vt:lpstr>
      <vt:lpstr>PowerPoint Presentation</vt:lpstr>
      <vt:lpstr>Les branches</vt:lpstr>
      <vt:lpstr>Liste des branches</vt:lpstr>
      <vt:lpstr>Créer une nouvelle branche</vt:lpstr>
      <vt:lpstr>SÉLECTIONNER UNE BRANCHE</vt:lpstr>
      <vt:lpstr>Fusionner une branche avec une autre</vt:lpstr>
      <vt:lpstr>Statut d’un fichier</vt:lpstr>
      <vt:lpstr>Différence deux versions de fichiers</vt:lpstr>
      <vt:lpstr>Différence deux versions de fichiers</vt:lpstr>
      <vt:lpstr>GIT VS GITHUB VS GITLAB</vt:lpstr>
      <vt:lpstr>GIT VS GITHUB VS GITLAB</vt:lpstr>
      <vt:lpstr>GIT VS GITHUB VS GITLAB</vt:lpstr>
      <vt:lpstr>GIT VS GITHUB VS GITLAB</vt:lpstr>
      <vt:lpstr>GIT VS GITHUB VS GITLAB</vt:lpstr>
      <vt:lpstr>GIT VS GITHUB VS GITLAB</vt:lpstr>
      <vt:lpstr>GIT VS GITHUB VS GITLAB</vt:lpstr>
      <vt:lpstr>GIT VS GITHUB VS GITLAB</vt:lpstr>
      <vt:lpstr>GIT VS GITHUB VS GITLAB</vt:lpstr>
      <vt:lpstr>GIT VS GITHUB VS GITLAB</vt:lpstr>
      <vt:lpstr>Diagramme de séquence</vt:lpstr>
      <vt:lpstr>Diagramme de séquence</vt:lpstr>
      <vt:lpstr>Meilleurs pratique</vt:lpstr>
      <vt:lpstr>Expérience personnel</vt:lpstr>
      <vt:lpstr>Expérience personnel</vt:lpstr>
      <vt:lpstr>Expérience personnel</vt:lpstr>
      <vt:lpstr>Expérience personnel</vt:lpstr>
      <vt:lpstr>Expérience personnel</vt:lpstr>
      <vt:lpstr>Expérience personnel</vt:lpstr>
      <vt:lpstr>liens</vt:lpstr>
      <vt:lpstr>Plus loin...</vt:lpstr>
      <vt:lpstr>Plus loin...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2018-02-19T16:46:29Z</dcterms:created>
  <dcterms:modified xsi:type="dcterms:W3CDTF">2018-03-15T18:54:16Z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TC028952639991</vt:lpwstr>
  </property>
</Properties>
</file>